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988" r:id="rId2"/>
  </p:sldMasterIdLst>
  <p:notesMasterIdLst>
    <p:notesMasterId r:id="rId39"/>
  </p:notesMasterIdLst>
  <p:handoutMasterIdLst>
    <p:handoutMasterId r:id="rId40"/>
  </p:handoutMasterIdLst>
  <p:sldIdLst>
    <p:sldId id="354" r:id="rId3"/>
    <p:sldId id="430" r:id="rId4"/>
    <p:sldId id="361" r:id="rId5"/>
    <p:sldId id="432" r:id="rId6"/>
    <p:sldId id="433" r:id="rId7"/>
    <p:sldId id="434" r:id="rId8"/>
    <p:sldId id="435" r:id="rId9"/>
    <p:sldId id="407" r:id="rId10"/>
    <p:sldId id="410" r:id="rId11"/>
    <p:sldId id="413" r:id="rId12"/>
    <p:sldId id="416" r:id="rId13"/>
    <p:sldId id="417" r:id="rId14"/>
    <p:sldId id="420" r:id="rId15"/>
    <p:sldId id="421" r:id="rId16"/>
    <p:sldId id="419" r:id="rId17"/>
    <p:sldId id="425" r:id="rId18"/>
    <p:sldId id="427" r:id="rId19"/>
    <p:sldId id="408" r:id="rId20"/>
    <p:sldId id="437" r:id="rId21"/>
    <p:sldId id="446" r:id="rId22"/>
    <p:sldId id="447" r:id="rId23"/>
    <p:sldId id="438" r:id="rId24"/>
    <p:sldId id="450" r:id="rId25"/>
    <p:sldId id="445" r:id="rId26"/>
    <p:sldId id="448" r:id="rId27"/>
    <p:sldId id="453" r:id="rId28"/>
    <p:sldId id="454" r:id="rId29"/>
    <p:sldId id="442" r:id="rId30"/>
    <p:sldId id="455" r:id="rId31"/>
    <p:sldId id="439" r:id="rId32"/>
    <p:sldId id="451" r:id="rId33"/>
    <p:sldId id="456" r:id="rId34"/>
    <p:sldId id="457" r:id="rId35"/>
    <p:sldId id="443" r:id="rId36"/>
    <p:sldId id="458" r:id="rId37"/>
    <p:sldId id="338" r:id="rId3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A0B3C"/>
    <a:srgbClr val="496CED"/>
    <a:srgbClr val="7FAFED"/>
    <a:srgbClr val="00213C"/>
    <a:srgbClr val="007ADE"/>
    <a:srgbClr val="005C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73" autoAdjust="0"/>
  </p:normalViewPr>
  <p:slideViewPr>
    <p:cSldViewPr snapToGrid="0">
      <p:cViewPr>
        <p:scale>
          <a:sx n="40" d="100"/>
          <a:sy n="40" d="100"/>
        </p:scale>
        <p:origin x="-1242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notesViewPr>
    <p:cSldViewPr snapToGrid="0">
      <p:cViewPr varScale="1">
        <p:scale>
          <a:sx n="59" d="100"/>
          <a:sy n="59" d="100"/>
        </p:scale>
        <p:origin x="-2130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E147CEDF-3214-4EA0-BACE-0ACAC79E7F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F8AAE08F-40E8-4E19-BE7F-D276B90864C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FFE81-FA32-4775-8308-3ED694BD67B1}" type="slidenum">
              <a:rPr lang="es-PE" smtClean="0"/>
              <a:pPr/>
              <a:t>0</a:t>
            </a:fld>
            <a:endParaRPr lang="es-P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0455E-AF9F-4554-A1AF-EF8B1C1FF0F7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9688" cy="3838575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s-ES" noProof="1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>
              <a:latin typeface="Arial" pitchFamily="34" charset="0"/>
              <a:ea typeface="Genev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08119" y="4843477"/>
            <a:ext cx="6484937" cy="1081087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6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408113" y="5903913"/>
            <a:ext cx="6480175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8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0F37430-4A26-4AF0-8C42-F7F94907B0D5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29E6EA-E14E-4742-A0A1-281DB4C174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49E36D-C0E7-4BF6-8C02-92F40F51DAA2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77FF9F-7AEA-48B5-A24F-F2C701DF05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FF7A59A-E65A-422F-ABCA-7D81AD262E4F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E94D9B-494D-4DDD-B065-445BEFEA3A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A8BE6A-8E45-4AD6-BBDB-9435BC9AC260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38BB00-543A-44BF-8EAD-1B06BA18CA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727663-CFE2-4A6D-8E49-835DA297E540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E301CEC-B643-4838-AAF7-E61288A2F7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F038DF9-FCAC-4733-B0CE-1934792EAA8A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D5E6F5-8ED2-4FD0-AD28-766418FA53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DA10E2-643D-466A-852B-E88AB43548DD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AABD10-FBD1-46EE-A156-F29D2E1D1A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B34EB0A-45D7-4E6E-A6E7-960474CEA63F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6DA3B3-C473-4796-9A4E-C7583624A6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0A5BFB-B22C-46CA-8103-CC5200492749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DCCB76-DF15-4F29-BCFE-13E72B22EA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06C92F-96D1-4A83-80EE-70DF322C47F3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9009BE-9BDF-4ABB-8542-AD531D0B37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BC5DBA-FFA9-4A1C-98BA-A142897D4A13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F3AB01-49E1-4570-8BCD-D046621F7A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4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EB4E692A-82F5-483F-B758-23ED08A2A9B2}" type="slidenum">
              <a:rPr lang="de-DE" sz="1000"/>
              <a:pPr>
                <a:defRPr/>
              </a:pPr>
              <a:t>‹Nº›</a:t>
            </a:fld>
            <a:endParaRPr lang="de-DE" sz="100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74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Geneva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Geneva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Geneva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Geneva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Geneva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23A5C0F-B42C-43BA-BADA-98BF6F340F86}" type="datetimeFigureOut">
              <a:rPr lang="es-ES"/>
              <a:pPr>
                <a:defRPr/>
              </a:pPr>
              <a:t>11/12/2013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A1D3167-1ED8-4652-BAF8-3FC7851F73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EVZ2wgzAeug/Up0UqvbEETI/AAAAAAAAADE/KLICjGLciV8/s1600/batido+antiedad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.dreamstime.com/z/jugo-del-lichi-con-las-frutas-frescas-31401465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siap.gob.mx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siap.gob.mx/" TargetMode="Externa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5" Type="http://schemas.openxmlformats.org/officeDocument/2006/relationships/image" Target="../media/image2.png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Imagen 7" descr="http://naturalbeautylvu.files.wordpress.com/2013/07/magic-chia-seeds5.jpg"/>
          <p:cNvPicPr>
            <a:picLocks noChangeAspect="1" noChangeArrowheads="1"/>
          </p:cNvPicPr>
          <p:nvPr/>
        </p:nvPicPr>
        <p:blipFill>
          <a:blip r:embed="rId3" cstate="print"/>
          <a:srcRect r="36373"/>
          <a:stretch>
            <a:fillRect/>
          </a:stretch>
        </p:blipFill>
        <p:spPr bwMode="auto">
          <a:xfrm>
            <a:off x="-697833" y="-95800"/>
            <a:ext cx="5880435" cy="61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6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263600" y="6113688"/>
            <a:ext cx="4162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FORO IMPULSANDO LA AGROEXPORTACION - COMEXPERU</a:t>
            </a:r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263901" y="6195828"/>
            <a:ext cx="3168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Alfonso Velásquez Tuesta</a:t>
            </a:r>
          </a:p>
          <a:p>
            <a:pPr>
              <a:lnSpc>
                <a:spcPct val="90000"/>
              </a:lnSpc>
            </a:pPr>
            <a:r>
              <a:rPr lang="es-ES" b="1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Presidente Ejecutivo</a:t>
            </a:r>
          </a:p>
          <a:p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 bwMode="auto">
          <a:xfrm>
            <a:off x="2186152" y="6202488"/>
            <a:ext cx="0" cy="6306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22 Conector recto"/>
          <p:cNvCxnSpPr/>
          <p:nvPr/>
        </p:nvCxnSpPr>
        <p:spPr bwMode="auto">
          <a:xfrm>
            <a:off x="6232633" y="6195847"/>
            <a:ext cx="0" cy="63062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396" y="-348375"/>
            <a:ext cx="6398689" cy="63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1 Título"/>
          <p:cNvSpPr txBox="1">
            <a:spLocks/>
          </p:cNvSpPr>
          <p:nvPr/>
        </p:nvSpPr>
        <p:spPr bwMode="auto">
          <a:xfrm>
            <a:off x="5231672" y="4621785"/>
            <a:ext cx="5510462" cy="140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E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MS Mincho" pitchFamily="49" charset="-128"/>
              </a:rPr>
              <a:t>DEL </a:t>
            </a:r>
          </a:p>
          <a:p>
            <a:pPr>
              <a:lnSpc>
                <a:spcPct val="90000"/>
              </a:lnSpc>
            </a:pPr>
            <a:r>
              <a:rPr lang="es-E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MS Mincho" pitchFamily="49" charset="-128"/>
              </a:rPr>
              <a:t>FUTURO</a:t>
            </a:r>
          </a:p>
          <a:p>
            <a:pPr>
              <a:lnSpc>
                <a:spcPct val="90000"/>
              </a:lnSpc>
            </a:pPr>
            <a:endParaRPr lang="es-ES" sz="4000" b="1" dirty="0">
              <a:solidFill>
                <a:srgbClr val="FF0066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86622" y="2588036"/>
            <a:ext cx="4908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MS Mincho" pitchFamily="49" charset="-128"/>
              </a:rPr>
              <a:t>EL </a:t>
            </a:r>
          </a:p>
          <a:p>
            <a:r>
              <a:rPr lang="es-ES" sz="8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MS Mincho" pitchFamily="49" charset="-128"/>
              </a:rPr>
              <a:t>NEGOCIO</a:t>
            </a:r>
            <a:endParaRPr lang="es-ES" sz="8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764213" y="742950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Trucha</a:t>
            </a:r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</a:t>
            </a:r>
            <a:endParaRPr lang="en-US" sz="4400" dirty="0" smtClean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Andina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7631112" y="-28575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2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8135" name="Picture 4" descr="http://sphotos-a.ak.fbcdn.net/hphotos-ak-prn1/931419_575808215786542_624159633_n.jpg"/>
          <p:cNvPicPr>
            <a:picLocks noChangeAspect="1" noChangeArrowheads="1"/>
          </p:cNvPicPr>
          <p:nvPr/>
        </p:nvPicPr>
        <p:blipFill>
          <a:blip r:embed="rId3" cstate="print"/>
          <a:srcRect r="21581"/>
          <a:stretch>
            <a:fillRect/>
          </a:stretch>
        </p:blipFill>
        <p:spPr bwMode="auto">
          <a:xfrm>
            <a:off x="-2412523" y="0"/>
            <a:ext cx="6413023" cy="61341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8134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835" y="5372099"/>
            <a:ext cx="2352165" cy="224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4111625" y="2447925"/>
            <a:ext cx="5032375" cy="7080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Campaña nacional</a:t>
            </a:r>
          </a:p>
          <a:p>
            <a:pPr lvl="1"/>
            <a:r>
              <a:rPr lang="en-US" altLang="en-US" dirty="0" smtClean="0">
                <a:solidFill>
                  <a:srgbClr val="FFFFFF"/>
                </a:solidFill>
              </a:rPr>
              <a:t>“</a:t>
            </a:r>
            <a:r>
              <a:rPr lang="en-US" dirty="0">
                <a:solidFill>
                  <a:srgbClr val="FFFFFF"/>
                </a:solidFill>
              </a:rPr>
              <a:t>Consume </a:t>
            </a:r>
            <a:r>
              <a:rPr lang="en-US" dirty="0" err="1">
                <a:solidFill>
                  <a:srgbClr val="FFFFFF"/>
                </a:solidFill>
              </a:rPr>
              <a:t>Trucha</a:t>
            </a:r>
            <a:r>
              <a:rPr lang="en-US" dirty="0">
                <a:solidFill>
                  <a:srgbClr val="FFFFFF"/>
                </a:solidFill>
              </a:rPr>
              <a:t>, Consume Perú</a:t>
            </a:r>
            <a:r>
              <a:rPr lang="en-US" altLang="en-US" dirty="0">
                <a:solidFill>
                  <a:srgbClr val="FFFFFF"/>
                </a:solidFill>
              </a:rPr>
              <a:t>”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4118453" y="3143250"/>
            <a:ext cx="5051425" cy="707886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10 planes de negocios para asistencia técnica y comercial.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4113423" y="3797300"/>
            <a:ext cx="5030577" cy="14465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Marca compartida </a:t>
            </a:r>
            <a:r>
              <a:rPr lang="es-ES" dirty="0" err="1" smtClean="0">
                <a:solidFill>
                  <a:srgbClr val="FFFFFF"/>
                </a:solidFill>
              </a:rPr>
              <a:t>Andean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err="1" smtClean="0">
                <a:solidFill>
                  <a:srgbClr val="FFFFFF"/>
                </a:solidFill>
              </a:rPr>
              <a:t>Trout</a:t>
            </a:r>
            <a:r>
              <a:rPr lang="es-ES" dirty="0" smtClean="0">
                <a:solidFill>
                  <a:srgbClr val="FFFFFF"/>
                </a:solidFill>
              </a:rPr>
              <a:t> con 10 empresas procesadoras.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Nuevo Producto 2014: </a:t>
            </a:r>
          </a:p>
          <a:p>
            <a:pPr marL="285750" indent="-285750"/>
            <a:r>
              <a:rPr lang="es-E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     Trucha Ahumada.</a:t>
            </a:r>
            <a:endParaRPr lang="es-ES" sz="2400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614680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5" name="14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18" name="17 Imagen" descr="Panojas de Quinua-Puno 2012-47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2362" y="-285750"/>
            <a:ext cx="9590146" cy="641985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792163" y="2492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Quinua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0" y="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3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266699" y="2166938"/>
            <a:ext cx="5282763" cy="400110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/>
              <a:t>4,000 hectáreas asistidas técnicamente.</a:t>
            </a:r>
            <a:endParaRPr lang="es-ES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285750" y="3143250"/>
            <a:ext cx="4914900" cy="400050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FFFF"/>
                </a:solidFill>
              </a:rPr>
              <a:t>1 comité de innovación organizado.</a:t>
            </a:r>
            <a:endParaRPr lang="es-ES" b="1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266700" y="4106038"/>
            <a:ext cx="3989989" cy="400110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FFFF"/>
                </a:solidFill>
              </a:rPr>
              <a:t>Campaña Quinua Fusión.</a:t>
            </a:r>
            <a:endParaRPr lang="es-ES" b="1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229914" y="4999419"/>
            <a:ext cx="7700141" cy="1015663"/>
          </a:xfrm>
          <a:prstGeom prst="rect">
            <a:avLst/>
          </a:prstGeom>
          <a:solidFill>
            <a:srgbClr val="FF006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FFFF"/>
                </a:solidFill>
              </a:rPr>
              <a:t>Foro Internacional de la Quinua con asistencia de compradores internacionales y Ministros de políticas sectoriales. </a:t>
            </a:r>
            <a:endParaRPr lang="es-ES" b="1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0" y="6143516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230" name="Picture 17"/>
          <p:cNvSpPr>
            <a:spLocks noChangeAspect="1"/>
          </p:cNvSpPr>
          <p:nvPr/>
        </p:nvSpPr>
        <p:spPr bwMode="auto">
          <a:xfrm>
            <a:off x="341313" y="2149475"/>
            <a:ext cx="4573587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52231" name="Picture 4" descr="http://sphotos-c.ak.fbcdn.net/hphotos-ak-prn1/551397_569963846370979_114673780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63416"/>
            <a:ext cx="9144001" cy="59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9" descr="neoancestral.ps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375" y="5378450"/>
            <a:ext cx="10890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0" y="4638675"/>
            <a:ext cx="5299075" cy="400110"/>
          </a:xfrm>
          <a:prstGeom prst="rect">
            <a:avLst/>
          </a:prstGeom>
          <a:solidFill>
            <a:srgbClr val="FF0066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4 </a:t>
            </a:r>
            <a:r>
              <a:rPr lang="en-US" dirty="0" err="1">
                <a:solidFill>
                  <a:srgbClr val="FFFFFF"/>
                </a:solidFill>
              </a:rPr>
              <a:t>artesanas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participaron</a:t>
            </a:r>
            <a:r>
              <a:rPr lang="en-US" dirty="0">
                <a:solidFill>
                  <a:srgbClr val="FFFFFF"/>
                </a:solidFill>
              </a:rPr>
              <a:t> en PERUMODA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0" y="5105400"/>
            <a:ext cx="5280025" cy="400110"/>
          </a:xfrm>
          <a:prstGeom prst="rect">
            <a:avLst/>
          </a:prstGeom>
          <a:solidFill>
            <a:srgbClr val="FF0066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Proyecto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S</a:t>
            </a:r>
            <a:r>
              <a:rPr lang="en-US" dirty="0" err="1" smtClean="0">
                <a:solidFill>
                  <a:srgbClr val="FFFFFF"/>
                </a:solidFill>
              </a:rPr>
              <a:t>illar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en Arequipa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4" name="7 Rectángulo"/>
          <p:cNvSpPr>
            <a:spLocks noChangeArrowheads="1"/>
          </p:cNvSpPr>
          <p:nvPr/>
        </p:nvSpPr>
        <p:spPr bwMode="auto">
          <a:xfrm>
            <a:off x="0" y="5549900"/>
            <a:ext cx="5299075" cy="400110"/>
          </a:xfrm>
          <a:prstGeom prst="rect">
            <a:avLst/>
          </a:prstGeom>
          <a:solidFill>
            <a:srgbClr val="FF0066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Propuesta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cafetería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neoancestral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914400" y="0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Arte </a:t>
            </a:r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Neoancestral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0" y="-47625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4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7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9" name="Picture 6" descr="http://1.bp.blogspot.com/-6whygURcZmg/TtU_BauJifI/AAAAAAAAWHY/yJWs3XI1Gk0/s1600/tara+sem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-190500"/>
            <a:ext cx="5829300" cy="633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1116013" y="6302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Derivado</a:t>
            </a:r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de </a:t>
            </a:r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Tara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0" y="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5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0" y="2543175"/>
            <a:ext cx="3009900" cy="1323439"/>
          </a:xfrm>
          <a:prstGeom prst="rect">
            <a:avLst/>
          </a:prstGeom>
          <a:solidFill>
            <a:srgbClr val="FF0066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4 planes de negocio para asistencia técnica y articulación comercial.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934056" y="236490"/>
            <a:ext cx="297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Fibra</a:t>
            </a:r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de </a:t>
            </a:r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Camélidos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56325" name="TextBox 4"/>
          <p:cNvSpPr txBox="1">
            <a:spLocks noChangeArrowheads="1"/>
          </p:cNvSpPr>
          <p:nvPr/>
        </p:nvSpPr>
        <p:spPr bwMode="auto">
          <a:xfrm>
            <a:off x="0" y="-346841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6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8" name="7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4" cstate="print"/>
          <a:srcRect t="12672" b="9483"/>
          <a:stretch>
            <a:fillRect/>
          </a:stretch>
        </p:blipFill>
        <p:spPr bwMode="auto">
          <a:xfrm>
            <a:off x="3459126" y="-247650"/>
            <a:ext cx="568487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0" y="2949410"/>
            <a:ext cx="3467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500" dirty="0" smtClean="0">
                <a:solidFill>
                  <a:srgbClr val="FFFFFF"/>
                </a:solidFill>
              </a:rPr>
              <a:t>12 planes de negocios asistidos técnicamente con articulación comercial y compradores internacionales.</a:t>
            </a:r>
            <a:endParaRPr lang="es-ES" sz="1500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0" y="4040793"/>
            <a:ext cx="34480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500" dirty="0" smtClean="0">
                <a:solidFill>
                  <a:srgbClr val="FFFFFF"/>
                </a:solidFill>
              </a:rPr>
              <a:t>8 cursos de especialización en categorización y clasificación de fibra implementados.</a:t>
            </a:r>
            <a:endParaRPr lang="es-ES" sz="1500" dirty="0">
              <a:solidFill>
                <a:srgbClr val="FFFFFF"/>
              </a:solidFill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0" y="4905935"/>
            <a:ext cx="34671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1500" dirty="0" smtClean="0">
                <a:solidFill>
                  <a:srgbClr val="FFFFFF"/>
                </a:solidFill>
              </a:rPr>
              <a:t>1 plataforma comercial fortalecida: COOPECAN, con acceso al financiamiento en </a:t>
            </a:r>
            <a:r>
              <a:rPr lang="es-ES" sz="1500" dirty="0" err="1" smtClean="0">
                <a:solidFill>
                  <a:srgbClr val="FFFFFF"/>
                </a:solidFill>
              </a:rPr>
              <a:t>Agrobanco</a:t>
            </a:r>
            <a:r>
              <a:rPr lang="es-ES" sz="1500" dirty="0" smtClean="0">
                <a:solidFill>
                  <a:srgbClr val="FFFFFF"/>
                </a:solidFill>
              </a:rPr>
              <a:t>. </a:t>
            </a:r>
            <a:endParaRPr lang="es-ES" sz="1500" dirty="0">
              <a:solidFill>
                <a:srgbClr val="FFFFFF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3448050" y="19050"/>
            <a:ext cx="0" cy="6134100"/>
          </a:xfrm>
          <a:prstGeom prst="line">
            <a:avLst/>
          </a:prstGeom>
          <a:ln w="444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0" y="1809039"/>
            <a:ext cx="3467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500" dirty="0" smtClean="0">
                <a:solidFill>
                  <a:srgbClr val="FFFFFF"/>
                </a:solidFill>
              </a:rPr>
              <a:t>Inauguración de plantas de fabricación de hilado de alpaca con base asociativa de </a:t>
            </a:r>
            <a:r>
              <a:rPr lang="es-ES" sz="1500" dirty="0" err="1" smtClean="0">
                <a:solidFill>
                  <a:srgbClr val="FFFFFF"/>
                </a:solidFill>
              </a:rPr>
              <a:t>alpaqueros</a:t>
            </a:r>
            <a:r>
              <a:rPr lang="es-ES" sz="1500" dirty="0" smtClean="0">
                <a:solidFill>
                  <a:srgbClr val="FFFFFF"/>
                </a:solidFill>
              </a:rPr>
              <a:t> del Sur. </a:t>
            </a:r>
            <a:endParaRPr lang="es-ES" sz="1500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2438" y="-285750"/>
            <a:ext cx="4322762" cy="645433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6963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58374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43300" cy="6172199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8" name="7 Imagen" descr="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4" name="1 Título"/>
          <p:cNvSpPr txBox="1">
            <a:spLocks/>
          </p:cNvSpPr>
          <p:nvPr/>
        </p:nvSpPr>
        <p:spPr bwMode="auto">
          <a:xfrm>
            <a:off x="830263" y="2533650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Cal </a:t>
            </a:r>
            <a:endParaRPr lang="en-US" sz="5500" dirty="0" smtClean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Industrial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58373" name="TextBox 4"/>
          <p:cNvSpPr txBox="1">
            <a:spLocks noChangeArrowheads="1"/>
          </p:cNvSpPr>
          <p:nvPr/>
        </p:nvSpPr>
        <p:spPr bwMode="auto">
          <a:xfrm>
            <a:off x="0" y="95250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7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0" name="Picture 18" descr="http://img.alibaba.com/photo/119705521/Industrial_Bulk_Hydrated_Lime_Pow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2237" y="-269575"/>
            <a:ext cx="3743325" cy="64036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0" y="5400675"/>
            <a:ext cx="9616966" cy="707886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1 </a:t>
            </a:r>
            <a:r>
              <a:rPr lang="en-US" dirty="0" err="1">
                <a:solidFill>
                  <a:srgbClr val="FFFFFF"/>
                </a:solidFill>
              </a:rPr>
              <a:t>proyecto</a:t>
            </a:r>
            <a:r>
              <a:rPr lang="en-US" dirty="0">
                <a:solidFill>
                  <a:srgbClr val="FFFFFF"/>
                </a:solidFill>
              </a:rPr>
              <a:t> industrial </a:t>
            </a:r>
            <a:r>
              <a:rPr lang="en-US" dirty="0" err="1">
                <a:solidFill>
                  <a:srgbClr val="FFFFFF"/>
                </a:solidFill>
              </a:rPr>
              <a:t>elaborado</a:t>
            </a:r>
            <a:r>
              <a:rPr lang="en-US" dirty="0">
                <a:solidFill>
                  <a:srgbClr val="FFFFFF"/>
                </a:solidFill>
              </a:rPr>
              <a:t> (Ancash, Cámara de Comercio, PERUCAMARAS)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042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29455"/>
            <a:ext cx="9144000" cy="68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2628900" y="4116388"/>
            <a:ext cx="6515100" cy="40005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 norma técnica de construcción aprobada.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2166937" y="5083175"/>
            <a:ext cx="6996113" cy="40011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 proyecto de producción de </a:t>
            </a:r>
            <a:r>
              <a:rPr lang="es-ES" dirty="0" err="1" smtClean="0">
                <a:solidFill>
                  <a:srgbClr val="FFFFFF"/>
                </a:solidFill>
              </a:rPr>
              <a:t>chusquines</a:t>
            </a:r>
            <a:r>
              <a:rPr lang="es-ES" dirty="0" smtClean="0">
                <a:solidFill>
                  <a:srgbClr val="FFFFFF"/>
                </a:solidFill>
              </a:rPr>
              <a:t> promovido.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914400" y="1238250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>
                <a:latin typeface="Impact" pitchFamily="34" charset="0"/>
                <a:ea typeface="MS PGothic" pitchFamily="34" charset="-128"/>
              </a:rPr>
              <a:t>Bambú</a:t>
            </a:r>
            <a:endParaRPr lang="es-ES" sz="5500" dirty="0"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0" y="36195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8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747838" y="420688"/>
            <a:ext cx="2100262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Paltas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0"/>
            <a:ext cx="2622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2000" spc="-300" dirty="0" smtClean="0">
                <a:solidFill>
                  <a:srgbClr val="FF0066"/>
                </a:solidFill>
              </a:rPr>
              <a:t>9</a:t>
            </a:r>
          </a:p>
        </p:txBody>
      </p:sp>
      <p:pic>
        <p:nvPicPr>
          <p:cNvPr id="9" name="8 Imagen" descr="Palta Has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476250" y="1993630"/>
            <a:ext cx="4514850" cy="3746770"/>
          </a:xfrm>
          <a:prstGeom prst="rect">
            <a:avLst/>
          </a:prstGeom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5464175" y="1573212"/>
            <a:ext cx="3679825" cy="707886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400 hectáreas asistidas técnicamente.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4854575" y="2717800"/>
            <a:ext cx="4289425" cy="707886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6 cursos de especialización realizados.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4130675" y="4089400"/>
            <a:ext cx="5013326" cy="101566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700 Has en proceso de implementación con el sector privado (</a:t>
            </a:r>
            <a:r>
              <a:rPr lang="es-ES" dirty="0" err="1" smtClean="0">
                <a:solidFill>
                  <a:srgbClr val="FFFFFF"/>
                </a:solidFill>
              </a:rPr>
              <a:t>Talsa</a:t>
            </a:r>
            <a:r>
              <a:rPr lang="es-ES" dirty="0" smtClean="0">
                <a:solidFill>
                  <a:srgbClr val="FFFFFF"/>
                </a:solidFill>
              </a:rPr>
              <a:t>, </a:t>
            </a:r>
            <a:r>
              <a:rPr lang="es-ES" dirty="0" err="1" smtClean="0">
                <a:solidFill>
                  <a:srgbClr val="FFFFFF"/>
                </a:solidFill>
              </a:rPr>
              <a:t>Virú</a:t>
            </a:r>
            <a:r>
              <a:rPr lang="es-ES" dirty="0" smtClean="0">
                <a:solidFill>
                  <a:srgbClr val="FFFFFF"/>
                </a:solidFill>
              </a:rPr>
              <a:t> y </a:t>
            </a:r>
            <a:r>
              <a:rPr lang="es-ES" dirty="0" err="1" smtClean="0">
                <a:solidFill>
                  <a:srgbClr val="FFFFFF"/>
                </a:solidFill>
              </a:rPr>
              <a:t>Camposol</a:t>
            </a:r>
            <a:r>
              <a:rPr lang="es-ES" dirty="0" smtClean="0">
                <a:solidFill>
                  <a:srgbClr val="FFFFFF"/>
                </a:solidFill>
              </a:rPr>
              <a:t>).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8" name="7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7048500" y="-189186"/>
            <a:ext cx="2095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10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3015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40980" y="-15766"/>
            <a:ext cx="5616489" cy="618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4958366" y="2690937"/>
            <a:ext cx="45482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2 parcelas demostrativas instaladas, 5 en proceso de instalación.</a:t>
            </a:r>
            <a:endParaRPr lang="es-ES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4886043" y="3899651"/>
            <a:ext cx="4257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17 talleres regionales realizados, 4 cursos de especialización y 2 seminarios internacionales.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4929424" y="5074507"/>
            <a:ext cx="462448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Al 2013 se habrán instalado 600 Has de arándanos en el país.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3489" name="Picture 1" descr="P:\Vanessa Gonzales\MARKETING\LOGOS\logo_peruberri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316" y="854962"/>
            <a:ext cx="4149684" cy="14783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4516" name="Picture 5"/>
          <p:cNvSpPr>
            <a:spLocks noChangeAspect="1"/>
          </p:cNvSpPr>
          <p:nvPr/>
        </p:nvSpPr>
        <p:spPr bwMode="auto">
          <a:xfrm>
            <a:off x="0" y="0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7" name="6 Imagen" descr="sier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2371" y="-216776"/>
            <a:ext cx="12639319" cy="63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307975" y="15875"/>
            <a:ext cx="8836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3. El </a:t>
            </a:r>
            <a:r>
              <a:rPr lang="en-US" sz="7200" spc="-300" dirty="0" err="1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Negocio</a:t>
            </a: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 del </a:t>
            </a:r>
            <a:r>
              <a:rPr lang="en-US" sz="7200" spc="-300" dirty="0" err="1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Futuro</a:t>
            </a: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:  </a:t>
            </a:r>
            <a:r>
              <a:rPr lang="en-US" sz="50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Super Foods, Super Fruits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0" y="2570436"/>
            <a:ext cx="7658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latin typeface="Impact" pitchFamily="34" charset="0"/>
              </a:rPr>
              <a:t>“Se necesita hoy más productos saludables, novedosos y auténticos, listos para comer y fáciles de preparar.”</a:t>
            </a:r>
            <a:endParaRPr lang="es-ES" sz="3000" spc="-300" dirty="0" smtClean="0">
              <a:latin typeface="Impact" pitchFamily="34" charset="0"/>
              <a:ea typeface="MS PGothic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6564" name="Picture 5"/>
          <p:cNvSpPr>
            <a:spLocks noChangeAspect="1"/>
          </p:cNvSpPr>
          <p:nvPr/>
        </p:nvSpPr>
        <p:spPr bwMode="auto">
          <a:xfrm>
            <a:off x="0" y="0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7" name="6 Imagen" descr="sier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6621" y="-239768"/>
            <a:ext cx="12639319" cy="63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381000" y="682625"/>
            <a:ext cx="94488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7200" dirty="0" smtClean="0">
                <a:solidFill>
                  <a:srgbClr val="FF0066"/>
                </a:solidFill>
                <a:latin typeface="Impact" pitchFamily="34" charset="0"/>
                <a:ea typeface="MS PGothic" pitchFamily="34" charset="-128"/>
              </a:rPr>
              <a:t>1. Sierra Exportadora </a:t>
            </a:r>
          </a:p>
          <a:p>
            <a:pPr>
              <a:lnSpc>
                <a:spcPct val="90000"/>
              </a:lnSpc>
            </a:pPr>
            <a:r>
              <a:rPr lang="en-US" sz="7200" dirty="0" err="1" smtClean="0">
                <a:latin typeface="+mn-lt"/>
                <a:ea typeface="MS PGothic" pitchFamily="34" charset="-128"/>
              </a:rPr>
              <a:t>Ejes</a:t>
            </a:r>
            <a:r>
              <a:rPr lang="en-US" sz="7200" dirty="0" smtClean="0">
                <a:latin typeface="+mn-lt"/>
                <a:ea typeface="MS PGothic" pitchFamily="34" charset="-128"/>
              </a:rPr>
              <a:t> </a:t>
            </a:r>
            <a:r>
              <a:rPr lang="en-US" sz="7200" dirty="0" err="1" smtClean="0">
                <a:latin typeface="+mn-lt"/>
                <a:ea typeface="MS PGothic" pitchFamily="34" charset="-128"/>
              </a:rPr>
              <a:t>Estratégicos</a:t>
            </a:r>
            <a:endParaRPr lang="es-ES" sz="7200" dirty="0"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307975" y="-756647"/>
            <a:ext cx="8836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El </a:t>
            </a:r>
            <a:r>
              <a:rPr lang="en-US" sz="7200" spc="-300" dirty="0" err="1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Negocio</a:t>
            </a: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 del </a:t>
            </a:r>
            <a:r>
              <a:rPr lang="en-US" sz="7200" spc="-300" dirty="0" err="1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Futuro</a:t>
            </a: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:  </a:t>
            </a:r>
            <a:r>
              <a:rPr lang="en-US" sz="5000" spc="-300" dirty="0" smtClean="0">
                <a:latin typeface="Impact" pitchFamily="34" charset="0"/>
                <a:ea typeface="MS PGothic" charset="0"/>
              </a:rPr>
              <a:t>Super Foods, Super Fruits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5670" y="2234321"/>
            <a:ext cx="87183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Para conquistar el mercado de alimentos de los próximos años, los exportadores deberán priorizar la investigación e inversión en tecnología para desarrollar </a:t>
            </a:r>
            <a:r>
              <a:rPr lang="es-PE" b="1" dirty="0" smtClean="0"/>
              <a:t>FORMULACIONES</a:t>
            </a:r>
            <a:r>
              <a:rPr lang="es-PE" dirty="0" smtClean="0"/>
              <a:t> de productos terminados que combinen los “</a:t>
            </a:r>
            <a:r>
              <a:rPr lang="es-PE" dirty="0" err="1" smtClean="0"/>
              <a:t>super</a:t>
            </a:r>
            <a:r>
              <a:rPr lang="es-PE" dirty="0" smtClean="0"/>
              <a:t> </a:t>
            </a:r>
            <a:r>
              <a:rPr lang="es-PE" dirty="0" err="1" smtClean="0"/>
              <a:t>foods</a:t>
            </a:r>
            <a:r>
              <a:rPr lang="es-PE" dirty="0" smtClean="0"/>
              <a:t>” o </a:t>
            </a:r>
            <a:r>
              <a:rPr lang="es-PE" dirty="0" err="1" smtClean="0"/>
              <a:t>superalimentos</a:t>
            </a:r>
            <a:r>
              <a:rPr lang="es-PE" dirty="0" smtClean="0"/>
              <a:t>,  los “</a:t>
            </a:r>
            <a:r>
              <a:rPr lang="es-PE" dirty="0" err="1" smtClean="0"/>
              <a:t>super</a:t>
            </a:r>
            <a:r>
              <a:rPr lang="es-PE" dirty="0" smtClean="0"/>
              <a:t> </a:t>
            </a:r>
            <a:r>
              <a:rPr lang="es-PE" dirty="0" err="1" smtClean="0"/>
              <a:t>fruits</a:t>
            </a:r>
            <a:r>
              <a:rPr lang="es-PE" dirty="0" smtClean="0"/>
              <a:t>” altamente beneficiosos para la salud.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599098" y="4115581"/>
            <a:ext cx="60854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dirty="0" smtClean="0">
                <a:solidFill>
                  <a:schemeClr val="bg1"/>
                </a:solidFill>
                <a:latin typeface="Impact" pitchFamily="34" charset="0"/>
              </a:rPr>
              <a:t>Categorías en </a:t>
            </a:r>
          </a:p>
          <a:p>
            <a:r>
              <a:rPr lang="es-PE" sz="3000" dirty="0" smtClean="0">
                <a:solidFill>
                  <a:schemeClr val="bg1"/>
                </a:solidFill>
                <a:latin typeface="Impact" pitchFamily="34" charset="0"/>
              </a:rPr>
              <a:t>plena expansión</a:t>
            </a:r>
          </a:p>
          <a:p>
            <a:r>
              <a:rPr lang="es-PE" sz="3000" dirty="0" smtClean="0">
                <a:solidFill>
                  <a:srgbClr val="FF0066"/>
                </a:solidFill>
                <a:latin typeface="Impact" pitchFamily="34" charset="0"/>
              </a:rPr>
              <a:t>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74531" y="5909082"/>
            <a:ext cx="323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Energéticas y de deportes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5307177" y="4143345"/>
            <a:ext cx="29370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000" dirty="0" smtClean="0">
                <a:solidFill>
                  <a:schemeClr val="bg1"/>
                </a:solidFill>
                <a:latin typeface="Impact" pitchFamily="34" charset="0"/>
              </a:rPr>
              <a:t>Posicionamiento</a:t>
            </a:r>
            <a:r>
              <a:rPr lang="es-PE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PE" sz="3000" dirty="0" smtClean="0">
                <a:solidFill>
                  <a:schemeClr val="bg1"/>
                </a:solidFill>
                <a:latin typeface="Impact" pitchFamily="34" charset="0"/>
              </a:rPr>
              <a:t>de los alimentos</a:t>
            </a:r>
            <a:endParaRPr lang="es-ES" sz="3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335519" y="4162097"/>
            <a:ext cx="15766" cy="215987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555055" y="5246931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“Gluten free” 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600467" y="6224393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“Anti </a:t>
            </a:r>
            <a:r>
              <a:rPr lang="es-PE" dirty="0" err="1" smtClean="0"/>
              <a:t>aging</a:t>
            </a:r>
            <a:r>
              <a:rPr lang="es-PE" dirty="0" smtClean="0"/>
              <a:t>” 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531019" y="5688366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“</a:t>
            </a:r>
            <a:r>
              <a:rPr lang="es-PE" dirty="0" err="1" smtClean="0"/>
              <a:t>Lactose</a:t>
            </a:r>
            <a:r>
              <a:rPr lang="es-PE" dirty="0" smtClean="0"/>
              <a:t> free”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249978" y="5467648"/>
            <a:ext cx="3504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Comidas para bebes y niños </a:t>
            </a:r>
            <a:endParaRPr lang="es-E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4516" name="Picture 5"/>
          <p:cNvSpPr>
            <a:spLocks noChangeAspect="1"/>
          </p:cNvSpPr>
          <p:nvPr/>
        </p:nvSpPr>
        <p:spPr bwMode="auto">
          <a:xfrm>
            <a:off x="0" y="0"/>
            <a:ext cx="91440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7" name="6 Imagen" descr="sier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2371" y="-216776"/>
            <a:ext cx="12639319" cy="63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307975" y="15875"/>
            <a:ext cx="88360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4. Los </a:t>
            </a:r>
            <a:r>
              <a:rPr lang="en-US" sz="7200" spc="-300" dirty="0" err="1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productos</a:t>
            </a: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 del </a:t>
            </a:r>
            <a:r>
              <a:rPr lang="en-US" sz="7200" spc="-300" dirty="0" err="1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Futuro</a:t>
            </a:r>
            <a:endParaRPr lang="en-US" sz="5000" spc="-300" dirty="0" smtClean="0">
              <a:solidFill>
                <a:srgbClr val="FF0066"/>
              </a:solidFill>
              <a:latin typeface="Impact" pitchFamily="34" charset="0"/>
              <a:ea typeface="MS PGothic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004440" y="-394133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1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918842" y="0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Acai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05452" y="1292762"/>
            <a:ext cx="463900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b="1" dirty="0" smtClean="0"/>
          </a:p>
          <a:p>
            <a:r>
              <a:rPr lang="es-ES" sz="1500" b="1" dirty="0" smtClean="0"/>
              <a:t>Producción </a:t>
            </a:r>
          </a:p>
          <a:p>
            <a:r>
              <a:rPr lang="es-ES" sz="1500" b="1" dirty="0" smtClean="0"/>
              <a:t>Mundial:		</a:t>
            </a:r>
            <a:r>
              <a:rPr lang="es-ES" sz="1500" dirty="0" smtClean="0"/>
              <a:t>Brasil es el único productor de 		pulpa de </a:t>
            </a:r>
            <a:r>
              <a:rPr lang="es-ES" sz="1500" dirty="0" err="1" smtClean="0"/>
              <a:t>Acai</a:t>
            </a:r>
            <a:r>
              <a:rPr lang="es-ES" sz="1500" dirty="0" smtClean="0"/>
              <a:t> y exporta mas 		de 30,000 toneladas anuales</a:t>
            </a:r>
          </a:p>
          <a:p>
            <a:endParaRPr lang="es-ES" sz="1500" b="1" dirty="0" smtClean="0"/>
          </a:p>
          <a:p>
            <a:r>
              <a:rPr lang="es-ES" sz="1500" b="1" dirty="0" smtClean="0"/>
              <a:t>Sembrado: 	</a:t>
            </a:r>
            <a:r>
              <a:rPr lang="es-ES" sz="1500" dirty="0" smtClean="0"/>
              <a:t>Brasil</a:t>
            </a:r>
          </a:p>
          <a:p>
            <a:endParaRPr lang="es-ES" sz="1500" dirty="0" smtClean="0"/>
          </a:p>
          <a:p>
            <a:r>
              <a:rPr lang="es-ES" sz="1500" b="1" dirty="0" smtClean="0"/>
              <a:t>Mercado: 		</a:t>
            </a:r>
            <a:r>
              <a:rPr lang="es-ES" sz="1500" dirty="0" smtClean="0"/>
              <a:t>En Estados Unidos, 			Canadá y Europa, </a:t>
            </a:r>
            <a:r>
              <a:rPr lang="es-ES" sz="1500" dirty="0" err="1" smtClean="0"/>
              <a:t>Japon</a:t>
            </a:r>
            <a:r>
              <a:rPr lang="es-ES" sz="1500" dirty="0" smtClean="0"/>
              <a:t>,</a:t>
            </a:r>
          </a:p>
          <a:p>
            <a:endParaRPr lang="es-ES" sz="1500" dirty="0" smtClean="0"/>
          </a:p>
          <a:p>
            <a:r>
              <a:rPr lang="es-ES" sz="1500" b="1" dirty="0" smtClean="0"/>
              <a:t>Uso:</a:t>
            </a:r>
            <a:r>
              <a:rPr lang="es-ES" sz="1500" dirty="0" smtClean="0"/>
              <a:t> 		bebidas, dulces, y helados, 		suplemento alimenticio, en 		forma de barritas 			energéticas, zumo, 			caramelos o la fruta 			entera.		</a:t>
            </a:r>
          </a:p>
          <a:p>
            <a:endParaRPr lang="es-ES" b="1" dirty="0"/>
          </a:p>
        </p:txBody>
      </p:sp>
      <p:pic>
        <p:nvPicPr>
          <p:cNvPr id="111620" name="Picture 4" descr="http://3.bp.blogspot.com/-EVZ2wgzAeug/Up0UqvbEETI/AAAAAAAAADE/KLICjGLciV8/s320/batido+antieda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532"/>
            <a:ext cx="4073525" cy="6119849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6306208" y="353409"/>
            <a:ext cx="2837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 smtClean="0"/>
              <a:t>(La palmera de </a:t>
            </a:r>
            <a:r>
              <a:rPr lang="es-ES" sz="1500" b="1" i="1" dirty="0" err="1" smtClean="0"/>
              <a:t>asaí</a:t>
            </a:r>
            <a:r>
              <a:rPr lang="es-ES" sz="1500" b="1" i="1" dirty="0" smtClean="0"/>
              <a:t>, </a:t>
            </a:r>
            <a:r>
              <a:rPr lang="es-ES" sz="1500" b="1" i="1" dirty="0" err="1" smtClean="0"/>
              <a:t>azaí</a:t>
            </a:r>
            <a:r>
              <a:rPr lang="es-ES" sz="1500" b="1" i="1" dirty="0" smtClean="0"/>
              <a:t>, </a:t>
            </a:r>
            <a:r>
              <a:rPr lang="es-ES" sz="1500" b="1" i="1" dirty="0" err="1" smtClean="0"/>
              <a:t>huasaí</a:t>
            </a:r>
            <a:r>
              <a:rPr lang="es-ES" sz="1500" b="1" i="1" dirty="0" smtClean="0"/>
              <a:t>, palma </a:t>
            </a:r>
            <a:r>
              <a:rPr lang="es-ES" sz="1500" b="1" i="1" dirty="0" err="1" smtClean="0"/>
              <a:t>murrapo</a:t>
            </a:r>
            <a:r>
              <a:rPr lang="es-ES" sz="1500" b="1" i="1" dirty="0" smtClean="0"/>
              <a:t>, </a:t>
            </a:r>
            <a:r>
              <a:rPr lang="es-ES" sz="1500" b="1" i="1" dirty="0" err="1" smtClean="0"/>
              <a:t>naidí</a:t>
            </a:r>
            <a:r>
              <a:rPr lang="es-ES" sz="1500" b="1" i="1" dirty="0" smtClean="0"/>
              <a:t> o (en portugués) </a:t>
            </a:r>
            <a:r>
              <a:rPr lang="es-ES" sz="1500" b="1" i="1" dirty="0" err="1" smtClean="0"/>
              <a:t>açaí</a:t>
            </a:r>
            <a:r>
              <a:rPr lang="es-ES" sz="1500" b="1" i="1" dirty="0" smtClean="0"/>
              <a:t> Euterpe </a:t>
            </a:r>
            <a:r>
              <a:rPr lang="es-ES" sz="1500" b="1" i="1" dirty="0" err="1" smtClean="0"/>
              <a:t>oleracea</a:t>
            </a:r>
            <a:r>
              <a:rPr lang="es-ES" sz="1500" b="1" i="1" dirty="0" smtClean="0"/>
              <a:t>)</a:t>
            </a:r>
            <a:endParaRPr lang="es-ES" sz="15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64773" y="6534835"/>
            <a:ext cx="327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Fuente: </a:t>
            </a:r>
            <a:r>
              <a:rPr lang="es-ES" sz="1600" dirty="0" smtClean="0"/>
              <a:t>EMBRAPA BRASIL</a:t>
            </a:r>
            <a:endParaRPr lang="es-ES" sz="1500" dirty="0"/>
          </a:p>
        </p:txBody>
      </p:sp>
      <p:sp>
        <p:nvSpPr>
          <p:cNvPr id="12" name="11 Rectángulo"/>
          <p:cNvSpPr/>
          <p:nvPr/>
        </p:nvSpPr>
        <p:spPr>
          <a:xfrm>
            <a:off x="4051736" y="5364829"/>
            <a:ext cx="5044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500" dirty="0" smtClean="0"/>
              <a:t>Alto contenido de antioxidantes mayor al del </a:t>
            </a:r>
            <a:r>
              <a:rPr lang="es-PE" sz="1500" dirty="0" err="1" smtClean="0"/>
              <a:t>cranberry</a:t>
            </a:r>
            <a:r>
              <a:rPr lang="es-PE" sz="1500" dirty="0" smtClean="0"/>
              <a:t>, </a:t>
            </a:r>
            <a:r>
              <a:rPr lang="es-PE" sz="1500" dirty="0" err="1" smtClean="0"/>
              <a:t>raspberry</a:t>
            </a:r>
            <a:r>
              <a:rPr lang="es-PE" sz="1500" dirty="0" smtClean="0"/>
              <a:t>, </a:t>
            </a:r>
            <a:r>
              <a:rPr lang="es-PE" sz="1500" dirty="0" err="1" smtClean="0"/>
              <a:t>blackberry</a:t>
            </a:r>
            <a:r>
              <a:rPr lang="es-PE" sz="1500" dirty="0" smtClean="0"/>
              <a:t>, </a:t>
            </a:r>
            <a:r>
              <a:rPr lang="es-PE" sz="1500" dirty="0" err="1" smtClean="0"/>
              <a:t>strawberry</a:t>
            </a:r>
            <a:r>
              <a:rPr lang="es-PE" sz="1500" dirty="0" smtClean="0"/>
              <a:t>, o </a:t>
            </a:r>
            <a:r>
              <a:rPr lang="es-PE" sz="1500" dirty="0" err="1" smtClean="0"/>
              <a:t>blueberry</a:t>
            </a:r>
            <a:endParaRPr lang="es-ES" sz="1500" dirty="0"/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http://whatyourhairsays.files.wordpress.com/2012/07/collection-acai.jpeg"/>
          <p:cNvPicPr>
            <a:picLocks noChangeAspect="1" noChangeArrowheads="1"/>
          </p:cNvPicPr>
          <p:nvPr/>
        </p:nvPicPr>
        <p:blipFill>
          <a:blip r:embed="rId3" cstate="print"/>
          <a:srcRect l="19374" r="17802"/>
          <a:stretch>
            <a:fillRect/>
          </a:stretch>
        </p:blipFill>
        <p:spPr bwMode="auto">
          <a:xfrm>
            <a:off x="8087724" y="1860330"/>
            <a:ext cx="2837793" cy="2705030"/>
          </a:xfrm>
          <a:prstGeom prst="rect">
            <a:avLst/>
          </a:prstGeom>
          <a:noFill/>
        </p:spPr>
      </p:pic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213944" y="-204947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1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2144111" y="236483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Acai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499946" y="605657"/>
            <a:ext cx="5376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 smtClean="0"/>
              <a:t>(La palmera de </a:t>
            </a:r>
            <a:r>
              <a:rPr lang="es-ES" sz="1500" b="1" i="1" dirty="0" err="1" smtClean="0"/>
              <a:t>asaí</a:t>
            </a:r>
            <a:r>
              <a:rPr lang="es-ES" sz="1500" b="1" i="1" dirty="0" smtClean="0"/>
              <a:t>, </a:t>
            </a:r>
            <a:r>
              <a:rPr lang="es-ES" sz="1500" b="1" i="1" dirty="0" err="1" smtClean="0"/>
              <a:t>azaí</a:t>
            </a:r>
            <a:r>
              <a:rPr lang="es-ES" sz="1500" b="1" i="1" dirty="0" smtClean="0"/>
              <a:t>, </a:t>
            </a:r>
            <a:r>
              <a:rPr lang="es-ES" sz="1500" b="1" i="1" dirty="0" err="1" smtClean="0"/>
              <a:t>huasaí</a:t>
            </a:r>
            <a:r>
              <a:rPr lang="es-ES" sz="1500" b="1" i="1" dirty="0" smtClean="0"/>
              <a:t>, palma </a:t>
            </a:r>
            <a:r>
              <a:rPr lang="es-ES" sz="1500" b="1" i="1" dirty="0" err="1" smtClean="0"/>
              <a:t>murrapo</a:t>
            </a:r>
            <a:r>
              <a:rPr lang="es-ES" sz="1500" b="1" i="1" dirty="0" smtClean="0"/>
              <a:t>, </a:t>
            </a:r>
            <a:r>
              <a:rPr lang="es-ES" sz="1500" b="1" i="1" dirty="0" err="1" smtClean="0"/>
              <a:t>naidí</a:t>
            </a:r>
            <a:r>
              <a:rPr lang="es-ES" sz="1500" b="1" i="1" dirty="0" smtClean="0"/>
              <a:t> o (en portugués) </a:t>
            </a:r>
            <a:r>
              <a:rPr lang="es-ES" sz="1500" b="1" i="1" dirty="0" err="1" smtClean="0"/>
              <a:t>açaí</a:t>
            </a:r>
            <a:r>
              <a:rPr lang="es-ES" sz="1500" b="1" i="1" dirty="0" smtClean="0"/>
              <a:t> Euterpe </a:t>
            </a:r>
            <a:r>
              <a:rPr lang="es-ES" sz="1500" b="1" i="1" dirty="0" err="1" smtClean="0"/>
              <a:t>oleracea</a:t>
            </a:r>
            <a:r>
              <a:rPr lang="es-ES" sz="1500" b="1" i="1" dirty="0" smtClean="0"/>
              <a:t>)</a:t>
            </a:r>
            <a:endParaRPr lang="es-ES" sz="1500" dirty="0"/>
          </a:p>
        </p:txBody>
      </p:sp>
      <p:pic>
        <p:nvPicPr>
          <p:cNvPr id="89090" name="Picture 2" descr="http://edge.cachefly.net/mergemedia.net/images/content/572/1danilo_banner_004.gif"/>
          <p:cNvPicPr>
            <a:picLocks noChangeAspect="1" noChangeArrowheads="1"/>
          </p:cNvPicPr>
          <p:nvPr/>
        </p:nvPicPr>
        <p:blipFill>
          <a:blip r:embed="rId5" cstate="print"/>
          <a:srcRect l="56276"/>
          <a:stretch>
            <a:fillRect/>
          </a:stretch>
        </p:blipFill>
        <p:spPr bwMode="auto">
          <a:xfrm>
            <a:off x="0" y="1844566"/>
            <a:ext cx="1431056" cy="2727433"/>
          </a:xfrm>
          <a:prstGeom prst="rect">
            <a:avLst/>
          </a:prstGeom>
          <a:noFill/>
        </p:spPr>
      </p:pic>
      <p:pic>
        <p:nvPicPr>
          <p:cNvPr id="89092" name="Picture 4" descr="http://ww1.prweb.com/prfiles/2011/12/21/9060497/organic-products-ban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4660" y="1860331"/>
            <a:ext cx="4969665" cy="2727435"/>
          </a:xfrm>
          <a:prstGeom prst="rect">
            <a:avLst/>
          </a:prstGeom>
          <a:noFill/>
        </p:spPr>
      </p:pic>
      <p:pic>
        <p:nvPicPr>
          <p:cNvPr id="89096" name="Picture 8" descr="http://www.acaiberryandcoloncleanse.com/images/Acai_Berry_Supreme_pos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1971" y="1828795"/>
            <a:ext cx="2081050" cy="276547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461646" y="-409903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2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5418028" y="212177"/>
            <a:ext cx="3246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Maqui</a:t>
            </a:r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Berry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57545" y="346841"/>
            <a:ext cx="198645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smtClean="0"/>
              <a:t>(</a:t>
            </a:r>
            <a:r>
              <a:rPr lang="es-ES" sz="1400" b="1" i="1" dirty="0" err="1" smtClean="0"/>
              <a:t>Aristotelia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chilensis</a:t>
            </a:r>
            <a:r>
              <a:rPr lang="es-ES" sz="1400" dirty="0" smtClean="0"/>
              <a:t>, </a:t>
            </a:r>
            <a:r>
              <a:rPr lang="es-ES" sz="1400" b="1" dirty="0" smtClean="0"/>
              <a:t>maqui</a:t>
            </a:r>
            <a:r>
              <a:rPr lang="es-ES" sz="1400" b="1" i="1" dirty="0" smtClean="0"/>
              <a:t>, </a:t>
            </a:r>
            <a:r>
              <a:rPr lang="es-ES" sz="1400" b="1" dirty="0" err="1" smtClean="0"/>
              <a:t>maquei</a:t>
            </a:r>
            <a:r>
              <a:rPr lang="es-ES" sz="1400" b="1" dirty="0" smtClean="0"/>
              <a:t>, </a:t>
            </a:r>
            <a:r>
              <a:rPr lang="es-ES" sz="1400" b="1" dirty="0" err="1" smtClean="0"/>
              <a:t>queldrón</a:t>
            </a:r>
            <a:r>
              <a:rPr lang="es-ES" sz="1400" b="1" dirty="0" smtClean="0"/>
              <a:t>, </a:t>
            </a:r>
            <a:r>
              <a:rPr lang="es-ES" sz="1400" b="1" dirty="0" err="1" smtClean="0"/>
              <a:t>queldón</a:t>
            </a:r>
            <a:r>
              <a:rPr lang="es-ES" sz="1400" b="1" dirty="0" smtClean="0"/>
              <a:t>, clon, </a:t>
            </a:r>
            <a:r>
              <a:rPr lang="es-ES" sz="1400" b="1" dirty="0" err="1" smtClean="0"/>
              <a:t>coclón</a:t>
            </a:r>
            <a:r>
              <a:rPr lang="es-ES" sz="1400" b="1" dirty="0" smtClean="0"/>
              <a:t>, </a:t>
            </a:r>
            <a:r>
              <a:rPr lang="es-ES" sz="1400" b="1" dirty="0" err="1" smtClean="0"/>
              <a:t>koelon</a:t>
            </a:r>
            <a:r>
              <a:rPr lang="es-ES" sz="1400" b="1" dirty="0" smtClean="0"/>
              <a:t> (Argentina, Chile), </a:t>
            </a:r>
            <a:r>
              <a:rPr lang="es-ES" sz="1400" b="1" dirty="0" err="1" smtClean="0"/>
              <a:t>maki</a:t>
            </a:r>
            <a:r>
              <a:rPr lang="es-ES" sz="1400" b="1" dirty="0" smtClean="0"/>
              <a:t> (Mapuche), </a:t>
            </a:r>
            <a:r>
              <a:rPr lang="es-ES" sz="1400" b="1" dirty="0" err="1" smtClean="0"/>
              <a:t>Chilean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blackberry</a:t>
            </a:r>
            <a:r>
              <a:rPr lang="es-ES" sz="1400" b="1" dirty="0" smtClean="0"/>
              <a:t> (inglés)</a:t>
            </a:r>
            <a:r>
              <a:rPr lang="es-ES" sz="1600" dirty="0" smtClean="0"/>
              <a:t/>
            </a:r>
            <a:br>
              <a:rPr lang="es-ES" sz="1600" dirty="0" smtClean="0"/>
            </a:br>
            <a:endParaRPr lang="es-ES" sz="1600" dirty="0" smtClean="0"/>
          </a:p>
          <a:p>
            <a:endParaRPr lang="es-ES" sz="15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709964" y="2522510"/>
            <a:ext cx="4639003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b="1" dirty="0" smtClean="0"/>
          </a:p>
          <a:p>
            <a:r>
              <a:rPr lang="es-ES" sz="1500" b="1" dirty="0" smtClean="0"/>
              <a:t>Sembrado: 	</a:t>
            </a:r>
            <a:r>
              <a:rPr lang="es-ES" sz="1600" dirty="0" smtClean="0"/>
              <a:t>Propia de Chile y zonas 		adyacentes del sur de 		Argentina.</a:t>
            </a:r>
          </a:p>
          <a:p>
            <a:endParaRPr lang="es-ES" sz="1500" dirty="0" smtClean="0"/>
          </a:p>
          <a:p>
            <a:r>
              <a:rPr lang="es-ES" sz="1500" b="1" dirty="0" smtClean="0"/>
              <a:t>Mercado: 		</a:t>
            </a:r>
            <a:r>
              <a:rPr lang="es-ES" sz="1500" dirty="0" smtClean="0"/>
              <a:t>Estados Unidos, 			Canadá y Europa		</a:t>
            </a:r>
          </a:p>
          <a:p>
            <a:endParaRPr lang="es-ES" sz="1500" dirty="0" smtClean="0"/>
          </a:p>
          <a:p>
            <a:r>
              <a:rPr lang="es-ES" sz="1500" dirty="0" smtClean="0"/>
              <a:t>Uso: 		mermelada, zumo, 			cosméticos, suplemento 		alimenticio , en forma de 		barritas energéticas, 			caramelos o la fruta 			entera. </a:t>
            </a:r>
          </a:p>
          <a:p>
            <a:endParaRPr lang="es-ES" sz="1500" dirty="0" smtClean="0"/>
          </a:p>
          <a:p>
            <a:endParaRPr lang="es-ES" b="1" dirty="0"/>
          </a:p>
        </p:txBody>
      </p:sp>
      <p:pic>
        <p:nvPicPr>
          <p:cNvPr id="19458" name="Picture 2" descr="http://2.bp.blogspot.com/-8Ux4Ygp1tqc/Tz_YwnVkl5I/AAAAAAAAABc/drn3QFf-WQg/s1600/Maqui+Berry+Juice+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3229" y="0"/>
            <a:ext cx="5946211" cy="6164317"/>
          </a:xfrm>
          <a:prstGeom prst="rect">
            <a:avLst/>
          </a:prstGeom>
          <a:noFill/>
        </p:spPr>
      </p:pic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909848" y="6167766"/>
            <a:ext cx="5234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 smtClean="0"/>
              <a:t>Fuente: www.sierraexportadora.gob.pe/perfil_comercial/PERFIL%20COMERCIAL%20MAQUI.pdf</a:t>
            </a:r>
            <a:endParaRPr lang="es-ES" sz="13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8" name="Picture 6" descr="http://www.bodykind.com/Files/ecomproductimages-image-9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2966" y="2474422"/>
            <a:ext cx="3517790" cy="3517790"/>
          </a:xfrm>
          <a:prstGeom prst="rect">
            <a:avLst/>
          </a:prstGeom>
          <a:noFill/>
        </p:spPr>
      </p:pic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119357" y="236483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2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2327986" y="795501"/>
            <a:ext cx="3246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Maqui</a:t>
            </a:r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Berry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319752" y="1409700"/>
            <a:ext cx="1986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 smtClean="0"/>
              <a:t>(</a:t>
            </a:r>
            <a:r>
              <a:rPr lang="es-ES" sz="1600" b="1" i="1" dirty="0" err="1" smtClean="0"/>
              <a:t>Aristotelia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chilensis</a:t>
            </a:r>
            <a:r>
              <a:rPr lang="es-ES" sz="1600" dirty="0" smtClean="0"/>
              <a:t> o </a:t>
            </a:r>
            <a:r>
              <a:rPr lang="es-ES" sz="1600" b="1" dirty="0" smtClean="0"/>
              <a:t>maqui</a:t>
            </a:r>
            <a:r>
              <a:rPr lang="es-ES" sz="1500" b="1" i="1" dirty="0" smtClean="0"/>
              <a:t>)</a:t>
            </a:r>
            <a:endParaRPr lang="es-ES" sz="1500" dirty="0"/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84994" name="Picture 2" descr="http://exhilarateme.com/wp-content/uploads/2013/10/DSC_0074.JPG-1024x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537" y="2483820"/>
            <a:ext cx="3736909" cy="3459777"/>
          </a:xfrm>
          <a:prstGeom prst="rect">
            <a:avLst/>
          </a:prstGeom>
          <a:noFill/>
        </p:spPr>
      </p:pic>
      <p:pic>
        <p:nvPicPr>
          <p:cNvPr id="84996" name="Picture 4" descr="http://cdn.65emall.com/Content/Image/Product/x/1299/0528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14996" y="2474420"/>
            <a:ext cx="3502025" cy="3502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499945" y="-189186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3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256690" y="0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Tuna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95852" y="1083876"/>
            <a:ext cx="55481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 smtClean="0"/>
          </a:p>
          <a:p>
            <a:r>
              <a:rPr lang="es-ES" sz="1600" b="1" dirty="0" smtClean="0"/>
              <a:t>Producción </a:t>
            </a:r>
          </a:p>
          <a:p>
            <a:r>
              <a:rPr lang="es-ES" sz="1600" b="1" dirty="0" smtClean="0"/>
              <a:t>Mundial:  	620,000 + toneladas anuales</a:t>
            </a:r>
          </a:p>
          <a:p>
            <a:endParaRPr lang="es-ES" sz="1600" b="1" dirty="0" smtClean="0"/>
          </a:p>
          <a:p>
            <a:endParaRPr lang="es-ES" sz="1600" b="1" dirty="0" smtClean="0"/>
          </a:p>
          <a:p>
            <a:endParaRPr lang="es-ES" sz="1600" b="1" dirty="0" smtClean="0"/>
          </a:p>
          <a:p>
            <a:r>
              <a:rPr lang="es-ES" sz="1600" b="1" dirty="0" smtClean="0"/>
              <a:t>Mercado: 	</a:t>
            </a:r>
            <a:r>
              <a:rPr lang="es-ES" sz="1600" dirty="0" smtClean="0"/>
              <a:t>La </a:t>
            </a:r>
            <a:r>
              <a:rPr lang="es-ES" sz="1600" b="1" dirty="0" smtClean="0"/>
              <a:t>tuna</a:t>
            </a:r>
            <a:r>
              <a:rPr lang="es-ES" sz="1600" dirty="0" smtClean="0"/>
              <a:t> roja es la preferida para los 		mercados no hispanos, y la verde es la 		preferida en el mercado hispano. </a:t>
            </a:r>
          </a:p>
          <a:p>
            <a:endParaRPr lang="es-ES" sz="1600" dirty="0" smtClean="0"/>
          </a:p>
          <a:p>
            <a:r>
              <a:rPr lang="es-ES" sz="1600" b="1" dirty="0" smtClean="0"/>
              <a:t>Sembrado: 	</a:t>
            </a:r>
            <a:r>
              <a:rPr lang="es-ES" sz="1600" dirty="0" smtClean="0"/>
              <a:t>Principal productor es México, luego 		Colombia, Israel, Sudáfrica, Chile, 		Perú, Italia y España.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24930" name="Picture 2" descr="Prickly Pear Mezcal Mule Cocktail Recipe Freutcake {Cocktail Friday} Prickly Pear Mezcal M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064"/>
            <a:ext cx="3486150" cy="62103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00754" y="4419498"/>
            <a:ext cx="574324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Uso Fruto fresco: 		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utilizada en ensaladas, 				cócteles.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Uso Fruto</a:t>
            </a:r>
            <a:r>
              <a:rPr kumimoji="0" lang="es-ES" sz="1600" b="1" i="0" u="none" strike="noStrike" cap="none" normalizeH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procesado: 	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industrializada para la 				producción de pulpas, 				mermeladas, salsas, 				postres, purés, bebidas 				refrescantes.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574221" y="6457890"/>
            <a:ext cx="2569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SIICEX - 2012</a:t>
            </a:r>
            <a:endParaRPr lang="es-ES" sz="1200" dirty="0"/>
          </a:p>
        </p:txBody>
      </p:sp>
      <p:sp>
        <p:nvSpPr>
          <p:cNvPr id="17" name="16 Rectángulo"/>
          <p:cNvSpPr/>
          <p:nvPr/>
        </p:nvSpPr>
        <p:spPr>
          <a:xfrm>
            <a:off x="5801710" y="527130"/>
            <a:ext cx="3342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smtClean="0"/>
              <a:t>(Tuna Opuntia, higos chumbos)</a:t>
            </a:r>
            <a:endParaRPr lang="es-ES" sz="1600" b="1" i="1" dirty="0"/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551841" y="1907784"/>
            <a:ext cx="5544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 México:		 </a:t>
            </a:r>
            <a:r>
              <a:rPr lang="es-ES" sz="1600" dirty="0" smtClean="0"/>
              <a:t>Producción nacional de </a:t>
            </a:r>
            <a:r>
              <a:rPr lang="es-ES" sz="1600" b="1" dirty="0" smtClean="0"/>
              <a:t>tuna</a:t>
            </a:r>
            <a:r>
              <a:rPr lang="es-ES" sz="1600" dirty="0" smtClean="0"/>
              <a:t> está 		circulando entre las 400 mil toneladas.</a:t>
            </a:r>
            <a:endParaRPr lang="es-ES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087821" y="0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3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1891862" y="551793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Tuna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436883" y="1078923"/>
            <a:ext cx="45562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smtClean="0"/>
              <a:t>(Tuna Opuntia, higos chumbos)</a:t>
            </a:r>
            <a:endParaRPr lang="es-ES" sz="1600" b="1" i="1" dirty="0"/>
          </a:p>
        </p:txBody>
      </p:sp>
      <p:pic>
        <p:nvPicPr>
          <p:cNvPr id="96260" name="Picture 4" descr="http://www.maltaproducts.com/images/malta_products/food/bajtrija.jpg"/>
          <p:cNvPicPr>
            <a:picLocks noChangeAspect="1" noChangeArrowheads="1"/>
          </p:cNvPicPr>
          <p:nvPr/>
        </p:nvPicPr>
        <p:blipFill>
          <a:blip r:embed="rId4" cstate="print"/>
          <a:srcRect b="9487"/>
          <a:stretch>
            <a:fillRect/>
          </a:stretch>
        </p:blipFill>
        <p:spPr bwMode="auto">
          <a:xfrm>
            <a:off x="6119649" y="2254470"/>
            <a:ext cx="2898233" cy="3200399"/>
          </a:xfrm>
          <a:prstGeom prst="rect">
            <a:avLst/>
          </a:prstGeom>
          <a:noFill/>
        </p:spPr>
      </p:pic>
      <p:pic>
        <p:nvPicPr>
          <p:cNvPr id="96262" name="Picture 6" descr="http://behance.vo.llnwd.net/profiles17/1727091/projects/5574767/9e5af393c4d2c2cc7c56c7e6b44ff6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085" y="2254472"/>
            <a:ext cx="2912569" cy="3200397"/>
          </a:xfrm>
          <a:prstGeom prst="rect">
            <a:avLst/>
          </a:prstGeom>
          <a:noFill/>
        </p:spPr>
      </p:pic>
      <p:pic>
        <p:nvPicPr>
          <p:cNvPr id="96264" name="Picture 8" descr="http://nopaljuiceworks.com/images/nopalcactusju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894" y="2251786"/>
            <a:ext cx="3095625" cy="31908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193627" y="-252248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4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5060732" y="419757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Litchi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pic>
        <p:nvPicPr>
          <p:cNvPr id="10" name="Picture 3" descr="Jugo del lichi con las frutas frescas">
            <a:hlinkClick r:id="rId3" tooltip="Download Jugo Del Lichi Con Las Frutas Frescas Foto de archivo libre de regalías - Imagen: 31401465"/>
          </p:cNvPr>
          <p:cNvPicPr>
            <a:picLocks noChangeAspect="1" noChangeArrowheads="1"/>
          </p:cNvPicPr>
          <p:nvPr/>
        </p:nvPicPr>
        <p:blipFill>
          <a:blip r:embed="rId4" cstate="print"/>
          <a:srcRect r="5820" b="7143"/>
          <a:stretch>
            <a:fillRect/>
          </a:stretch>
        </p:blipFill>
        <p:spPr bwMode="auto">
          <a:xfrm>
            <a:off x="0" y="-47298"/>
            <a:ext cx="4181475" cy="6204769"/>
          </a:xfrm>
          <a:prstGeom prst="rect">
            <a:avLst/>
          </a:prstGeom>
          <a:noFill/>
        </p:spPr>
      </p:pic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162098" y="2029153"/>
            <a:ext cx="49819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Producción Mundial: </a:t>
            </a:r>
            <a:r>
              <a:rPr lang="es-ES" sz="1600" dirty="0" smtClean="0"/>
              <a:t>	35,000 TN anuales</a:t>
            </a:r>
          </a:p>
          <a:p>
            <a:endParaRPr lang="es-ES" sz="1600" dirty="0" smtClean="0"/>
          </a:p>
          <a:p>
            <a:r>
              <a:rPr lang="es-ES" sz="1600" b="1" dirty="0" smtClean="0"/>
              <a:t>China produce el 63% de la producción mundial</a:t>
            </a:r>
          </a:p>
          <a:p>
            <a:endParaRPr lang="es-ES" sz="1600" b="1" dirty="0" smtClean="0"/>
          </a:p>
          <a:p>
            <a:r>
              <a:rPr lang="es-ES" sz="1600" b="1" dirty="0" smtClean="0"/>
              <a:t>Sembrado:</a:t>
            </a:r>
            <a:r>
              <a:rPr lang="es-ES" sz="1600" dirty="0" smtClean="0"/>
              <a:t>		China, India, Vietnam</a:t>
            </a:r>
          </a:p>
          <a:p>
            <a:endParaRPr lang="es-ES" sz="1600" dirty="0" smtClean="0"/>
          </a:p>
          <a:p>
            <a:r>
              <a:rPr lang="es-ES" sz="1600" b="1" dirty="0" smtClean="0"/>
              <a:t>Uso: 			</a:t>
            </a:r>
            <a:r>
              <a:rPr lang="es-ES" sz="1600" dirty="0" smtClean="0"/>
              <a:t>Fruta fresca, 				congelada, enlatada y 			deshidratada, jugos</a:t>
            </a:r>
          </a:p>
          <a:p>
            <a:endParaRPr lang="es-ES" sz="1600" dirty="0" smtClean="0"/>
          </a:p>
          <a:p>
            <a:endParaRPr lang="es-ES" sz="1800" dirty="0" smtClean="0"/>
          </a:p>
          <a:p>
            <a:endParaRPr lang="es-ES" sz="1800" dirty="0"/>
          </a:p>
        </p:txBody>
      </p:sp>
      <p:sp>
        <p:nvSpPr>
          <p:cNvPr id="12" name="11 Rectángulo"/>
          <p:cNvSpPr/>
          <p:nvPr/>
        </p:nvSpPr>
        <p:spPr>
          <a:xfrm>
            <a:off x="6763408" y="874627"/>
            <a:ext cx="2380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smtClean="0"/>
              <a:t>(</a:t>
            </a:r>
            <a:r>
              <a:rPr lang="es-ES" sz="1600" b="1" i="1" dirty="0" err="1" smtClean="0"/>
              <a:t>Litchi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chinensis</a:t>
            </a:r>
            <a:r>
              <a:rPr lang="es-ES" sz="1600" b="1" i="1" dirty="0" smtClean="0"/>
              <a:t>, </a:t>
            </a:r>
            <a:r>
              <a:rPr lang="es-ES" sz="1600" b="1" i="1" dirty="0" err="1" smtClean="0"/>
              <a:t>Litchee</a:t>
            </a:r>
            <a:r>
              <a:rPr lang="es-ES" sz="1600" b="1" i="1" dirty="0" smtClean="0"/>
              <a:t> en ingles)</a:t>
            </a:r>
            <a:endParaRPr lang="es-ES" sz="1600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864773" y="6534835"/>
            <a:ext cx="3279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smtClean="0">
                <a:hlinkClick r:id="rId6"/>
              </a:rPr>
              <a:t>www.siap.gob.mx</a:t>
            </a:r>
            <a:r>
              <a:rPr lang="es-ES" sz="1200" dirty="0" smtClean="0"/>
              <a:t> - 2012</a:t>
            </a:r>
            <a:endParaRPr lang="es-E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-322536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4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977462" y="467053"/>
            <a:ext cx="243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Litchi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2664373" y="1079579"/>
            <a:ext cx="1874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i="1" dirty="0" smtClean="0"/>
              <a:t>(</a:t>
            </a:r>
            <a:r>
              <a:rPr lang="es-ES" sz="1600" b="1" i="1" dirty="0" err="1" smtClean="0"/>
              <a:t>Litchi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chinensis</a:t>
            </a:r>
            <a:r>
              <a:rPr lang="es-ES" sz="1600" b="1" i="1" dirty="0" smtClean="0"/>
              <a:t>)</a:t>
            </a:r>
            <a:endParaRPr lang="es-ES" sz="1600" b="1" i="1" dirty="0"/>
          </a:p>
        </p:txBody>
      </p:sp>
      <p:pic>
        <p:nvPicPr>
          <p:cNvPr id="94210" name="Picture 2" descr="http://www.lycheesonline.com/Kai/KaiBottle_Cocktail.jpg"/>
          <p:cNvPicPr>
            <a:picLocks noChangeAspect="1" noChangeArrowheads="1"/>
          </p:cNvPicPr>
          <p:nvPr/>
        </p:nvPicPr>
        <p:blipFill>
          <a:blip r:embed="rId4" cstate="print"/>
          <a:srcRect l="9675" r="13241"/>
          <a:stretch>
            <a:fillRect/>
          </a:stretch>
        </p:blipFill>
        <p:spPr bwMode="auto">
          <a:xfrm>
            <a:off x="6952592" y="1970690"/>
            <a:ext cx="2191408" cy="3013468"/>
          </a:xfrm>
          <a:prstGeom prst="rect">
            <a:avLst/>
          </a:prstGeom>
          <a:noFill/>
        </p:spPr>
      </p:pic>
      <p:pic>
        <p:nvPicPr>
          <p:cNvPr id="94216" name="Picture 8" descr="http://www.gnc.com/graphics/product_images/pGNC1-11195494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3465" y="1970690"/>
            <a:ext cx="3122886" cy="3026979"/>
          </a:xfrm>
          <a:prstGeom prst="rect">
            <a:avLst/>
          </a:prstGeom>
          <a:noFill/>
        </p:spPr>
      </p:pic>
      <p:pic>
        <p:nvPicPr>
          <p:cNvPr id="94212" name="Picture 4" descr="http://pics.drugstore.com/prodimg/349218/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9247"/>
            <a:ext cx="3011214" cy="3011215"/>
          </a:xfrm>
          <a:prstGeom prst="rect">
            <a:avLst/>
          </a:prstGeom>
          <a:noFill/>
        </p:spPr>
      </p:pic>
      <p:pic>
        <p:nvPicPr>
          <p:cNvPr id="94214" name="Picture 6" descr="http://s1.zopnow.com/images/products/320/1335173815-ZNApr23_3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9666" y="1410413"/>
            <a:ext cx="3612384" cy="3612385"/>
          </a:xfrm>
          <a:prstGeom prst="rect">
            <a:avLst/>
          </a:prstGeom>
          <a:noFill/>
        </p:spPr>
      </p:pic>
      <p:pic>
        <p:nvPicPr>
          <p:cNvPr id="94218" name="Picture 10" descr="http://www.southernwine.com/Portals/0/SWS_Images/NewYork%20Images/products/soho_lychee/full_ad_soho_lyche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1159" y="1970690"/>
            <a:ext cx="1191753" cy="30112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9461" name="Picture 20" descr="C:\Users\cbueno\AppData\Local\Temp\x10sctmp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5274" y="323850"/>
            <a:ext cx="4073281" cy="55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54 CuadroTexto"/>
          <p:cNvSpPr txBox="1">
            <a:spLocks noChangeArrowheads="1"/>
          </p:cNvSpPr>
          <p:nvPr/>
        </p:nvSpPr>
        <p:spPr bwMode="auto">
          <a:xfrm>
            <a:off x="1187450" y="1700213"/>
            <a:ext cx="25209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500" b="1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CORREDORES NORTE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Piura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Lambayeque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La Libertad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Cajamarca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Amazonas</a:t>
            </a:r>
          </a:p>
        </p:txBody>
      </p:sp>
      <p:sp>
        <p:nvSpPr>
          <p:cNvPr id="9" name="55 CuadroTexto"/>
          <p:cNvSpPr txBox="1">
            <a:spLocks noChangeArrowheads="1"/>
          </p:cNvSpPr>
          <p:nvPr/>
        </p:nvSpPr>
        <p:spPr bwMode="auto">
          <a:xfrm>
            <a:off x="1187450" y="3357563"/>
            <a:ext cx="2663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5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CORREDORES CENTRO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Ancash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Junín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Huánuco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Lima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Pasco</a:t>
            </a:r>
          </a:p>
        </p:txBody>
      </p:sp>
      <p:sp>
        <p:nvSpPr>
          <p:cNvPr id="10" name="56 CuadroTexto"/>
          <p:cNvSpPr txBox="1">
            <a:spLocks noChangeArrowheads="1"/>
          </p:cNvSpPr>
          <p:nvPr/>
        </p:nvSpPr>
        <p:spPr bwMode="auto">
          <a:xfrm>
            <a:off x="1200150" y="4941888"/>
            <a:ext cx="4092575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500" b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CORREDORES CENTRO SUR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Huancavelica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Ayacucho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Apurímac</a:t>
            </a:r>
          </a:p>
          <a:p>
            <a:r>
              <a:rPr lang="es-PE" sz="150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Cusco</a:t>
            </a:r>
          </a:p>
        </p:txBody>
      </p:sp>
      <p:sp>
        <p:nvSpPr>
          <p:cNvPr id="11" name="57 CuadroTexto"/>
          <p:cNvSpPr txBox="1">
            <a:spLocks noChangeArrowheads="1"/>
          </p:cNvSpPr>
          <p:nvPr/>
        </p:nvSpPr>
        <p:spPr bwMode="auto">
          <a:xfrm>
            <a:off x="6818312" y="4562475"/>
            <a:ext cx="23256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500" b="1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CORREDORES SUR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Arequipa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Puno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Moquegua</a:t>
            </a:r>
          </a:p>
          <a:p>
            <a:r>
              <a:rPr lang="es-PE" sz="1500" dirty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t>Tacna</a:t>
            </a:r>
          </a:p>
        </p:txBody>
      </p:sp>
      <p:sp>
        <p:nvSpPr>
          <p:cNvPr id="12" name="58 CuadroTexto"/>
          <p:cNvSpPr txBox="1">
            <a:spLocks noChangeArrowheads="1"/>
          </p:cNvSpPr>
          <p:nvPr/>
        </p:nvSpPr>
        <p:spPr bwMode="auto">
          <a:xfrm>
            <a:off x="3522663" y="1781175"/>
            <a:ext cx="44973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E" sz="4800" b="1" dirty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18</a:t>
            </a:r>
          </a:p>
          <a:p>
            <a:pPr algn="r">
              <a:lnSpc>
                <a:spcPct val="60000"/>
              </a:lnSpc>
            </a:pPr>
            <a:r>
              <a:rPr lang="es-PE" sz="3200" b="1" dirty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 REGIONES</a:t>
            </a:r>
            <a:endParaRPr lang="es-PE" sz="32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59 Forma libre"/>
          <p:cNvSpPr/>
          <p:nvPr/>
        </p:nvSpPr>
        <p:spPr>
          <a:xfrm>
            <a:off x="2552701" y="2133601"/>
            <a:ext cx="1200150" cy="342900"/>
          </a:xfrm>
          <a:custGeom>
            <a:avLst/>
            <a:gdLst>
              <a:gd name="connsiteX0" fmla="*/ 54591 w 1091821"/>
              <a:gd name="connsiteY0" fmla="*/ 0 h 491319"/>
              <a:gd name="connsiteX1" fmla="*/ 0 w 1091821"/>
              <a:gd name="connsiteY1" fmla="*/ 163773 h 491319"/>
              <a:gd name="connsiteX2" fmla="*/ 1091821 w 1091821"/>
              <a:gd name="connsiteY2" fmla="*/ 491319 h 491319"/>
              <a:gd name="connsiteX3" fmla="*/ 54591 w 1091821"/>
              <a:gd name="connsiteY3" fmla="*/ 0 h 49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821" h="491319">
                <a:moveTo>
                  <a:pt x="54591" y="0"/>
                </a:moveTo>
                <a:lnTo>
                  <a:pt x="0" y="163773"/>
                </a:lnTo>
                <a:lnTo>
                  <a:pt x="1091821" y="491319"/>
                </a:lnTo>
                <a:lnTo>
                  <a:pt x="5459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800">
              <a:solidFill>
                <a:prstClr val="white"/>
              </a:solidFill>
            </a:endParaRPr>
          </a:p>
        </p:txBody>
      </p:sp>
      <p:sp>
        <p:nvSpPr>
          <p:cNvPr id="14" name="60 Forma libre"/>
          <p:cNvSpPr/>
          <p:nvPr/>
        </p:nvSpPr>
        <p:spPr>
          <a:xfrm>
            <a:off x="2940050" y="3803650"/>
            <a:ext cx="1406525" cy="173038"/>
          </a:xfrm>
          <a:custGeom>
            <a:avLst/>
            <a:gdLst>
              <a:gd name="connsiteX0" fmla="*/ 13648 w 1774209"/>
              <a:gd name="connsiteY0" fmla="*/ 0 h 218364"/>
              <a:gd name="connsiteX1" fmla="*/ 0 w 1774209"/>
              <a:gd name="connsiteY1" fmla="*/ 218364 h 218364"/>
              <a:gd name="connsiteX2" fmla="*/ 1774209 w 1774209"/>
              <a:gd name="connsiteY2" fmla="*/ 68239 h 218364"/>
              <a:gd name="connsiteX3" fmla="*/ 13648 w 1774209"/>
              <a:gd name="connsiteY3" fmla="*/ 0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209" h="218364">
                <a:moveTo>
                  <a:pt x="13648" y="0"/>
                </a:moveTo>
                <a:lnTo>
                  <a:pt x="0" y="218364"/>
                </a:lnTo>
                <a:lnTo>
                  <a:pt x="1774209" y="68239"/>
                </a:lnTo>
                <a:lnTo>
                  <a:pt x="136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800">
              <a:solidFill>
                <a:prstClr val="white"/>
              </a:solidFill>
            </a:endParaRPr>
          </a:p>
        </p:txBody>
      </p:sp>
      <p:sp>
        <p:nvSpPr>
          <p:cNvPr id="15" name="61 Forma libre"/>
          <p:cNvSpPr/>
          <p:nvPr/>
        </p:nvSpPr>
        <p:spPr>
          <a:xfrm>
            <a:off x="3995738" y="4868863"/>
            <a:ext cx="1309687" cy="271462"/>
          </a:xfrm>
          <a:custGeom>
            <a:avLst/>
            <a:gdLst>
              <a:gd name="connsiteX0" fmla="*/ 13647 w 1651379"/>
              <a:gd name="connsiteY0" fmla="*/ 341194 h 341194"/>
              <a:gd name="connsiteX1" fmla="*/ 1651379 w 1651379"/>
              <a:gd name="connsiteY1" fmla="*/ 0 h 341194"/>
              <a:gd name="connsiteX2" fmla="*/ 0 w 1651379"/>
              <a:gd name="connsiteY2" fmla="*/ 191069 h 341194"/>
              <a:gd name="connsiteX3" fmla="*/ 13647 w 1651379"/>
              <a:gd name="connsiteY3" fmla="*/ 341194 h 34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379" h="341194">
                <a:moveTo>
                  <a:pt x="13647" y="341194"/>
                </a:moveTo>
                <a:lnTo>
                  <a:pt x="1651379" y="0"/>
                </a:lnTo>
                <a:lnTo>
                  <a:pt x="0" y="191069"/>
                </a:lnTo>
                <a:lnTo>
                  <a:pt x="13647" y="3411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800">
              <a:solidFill>
                <a:prstClr val="white"/>
              </a:solidFill>
            </a:endParaRPr>
          </a:p>
        </p:txBody>
      </p:sp>
      <p:sp>
        <p:nvSpPr>
          <p:cNvPr id="16" name="62 Forma libre"/>
          <p:cNvSpPr/>
          <p:nvPr/>
        </p:nvSpPr>
        <p:spPr>
          <a:xfrm>
            <a:off x="5881688" y="4838700"/>
            <a:ext cx="976312" cy="306388"/>
          </a:xfrm>
          <a:custGeom>
            <a:avLst/>
            <a:gdLst>
              <a:gd name="connsiteX0" fmla="*/ 655092 w 723331"/>
              <a:gd name="connsiteY0" fmla="*/ 0 h 545910"/>
              <a:gd name="connsiteX1" fmla="*/ 723331 w 723331"/>
              <a:gd name="connsiteY1" fmla="*/ 150125 h 545910"/>
              <a:gd name="connsiteX2" fmla="*/ 0 w 723331"/>
              <a:gd name="connsiteY2" fmla="*/ 545910 h 545910"/>
              <a:gd name="connsiteX3" fmla="*/ 655092 w 723331"/>
              <a:gd name="connsiteY3" fmla="*/ 0 h 5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331" h="545910">
                <a:moveTo>
                  <a:pt x="655092" y="0"/>
                </a:moveTo>
                <a:lnTo>
                  <a:pt x="723331" y="150125"/>
                </a:lnTo>
                <a:lnTo>
                  <a:pt x="0" y="545910"/>
                </a:lnTo>
                <a:lnTo>
                  <a:pt x="6550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800">
              <a:solidFill>
                <a:prstClr val="white"/>
              </a:solidFill>
            </a:endParaRPr>
          </a:p>
        </p:txBody>
      </p:sp>
      <p:pic>
        <p:nvPicPr>
          <p:cNvPr id="17" name="16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8" name="1 Título"/>
          <p:cNvSpPr txBox="1">
            <a:spLocks/>
          </p:cNvSpPr>
          <p:nvPr/>
        </p:nvSpPr>
        <p:spPr bwMode="auto">
          <a:xfrm>
            <a:off x="754063" y="0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Sierra </a:t>
            </a:r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Exporta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1</a:t>
            </a:r>
            <a:endParaRPr lang="en-US" sz="96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846786" y="-409910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5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4698125" y="0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Chia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pic>
        <p:nvPicPr>
          <p:cNvPr id="8" name="Picture 2" descr="Exportarán chía a Taiwá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62552" cy="616372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967646" y="803375"/>
            <a:ext cx="49398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	</a:t>
            </a:r>
          </a:p>
          <a:p>
            <a:endParaRPr lang="es-ES" sz="1600" dirty="0" smtClean="0"/>
          </a:p>
          <a:p>
            <a:r>
              <a:rPr lang="es-ES" sz="1600" b="1" dirty="0" smtClean="0"/>
              <a:t>Producción Mundial:	</a:t>
            </a:r>
            <a:endParaRPr lang="es-ES" sz="1600" dirty="0" smtClean="0"/>
          </a:p>
          <a:p>
            <a:r>
              <a:rPr lang="es-ES" sz="1600" b="1" dirty="0" smtClean="0"/>
              <a:t>2000-2010: 		3500  </a:t>
            </a:r>
            <a:r>
              <a:rPr lang="es-ES" sz="1600" dirty="0" smtClean="0"/>
              <a:t>TN anuales</a:t>
            </a:r>
          </a:p>
          <a:p>
            <a:r>
              <a:rPr lang="es-ES" sz="1600" b="1" dirty="0" smtClean="0"/>
              <a:t>2013: </a:t>
            </a:r>
            <a:r>
              <a:rPr lang="es-ES" sz="1600" dirty="0" smtClean="0"/>
              <a:t>			8500 + TN anuales</a:t>
            </a:r>
          </a:p>
          <a:p>
            <a:endParaRPr lang="es-ES" sz="1600" dirty="0" smtClean="0"/>
          </a:p>
          <a:p>
            <a:r>
              <a:rPr lang="es-ES" sz="1600" b="1" dirty="0" smtClean="0"/>
              <a:t>Sembrado: 		</a:t>
            </a:r>
            <a:r>
              <a:rPr lang="es-ES" sz="1600" dirty="0" smtClean="0"/>
              <a:t>Países que lo 				producen son México, 			Guatemala, Honduras 			y Ecuador Colombia, 			Perú , Bolivia, 				Argentina y Australia.</a:t>
            </a:r>
          </a:p>
          <a:p>
            <a:endParaRPr lang="es-ES" sz="1600" dirty="0" smtClean="0"/>
          </a:p>
          <a:p>
            <a:r>
              <a:rPr lang="es-ES" sz="1600" b="1" dirty="0" smtClean="0"/>
              <a:t>Uso:			 </a:t>
            </a:r>
            <a:r>
              <a:rPr lang="es-ES" sz="1600" dirty="0" smtClean="0"/>
              <a:t>Consumo dietético y 			nutricional en 				refrescos y 				consumidos en yogurt</a:t>
            </a:r>
          </a:p>
          <a:p>
            <a:r>
              <a:rPr lang="es-ES" sz="1600" dirty="0" smtClean="0"/>
              <a:t>			Galletas, barras 				energéticas, harina, 			fideos, aceite y 				jabones.</a:t>
            </a:r>
          </a:p>
          <a:p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64773" y="6534835"/>
            <a:ext cx="3279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</a:t>
            </a:r>
            <a:r>
              <a:rPr lang="es-ES" sz="1200" dirty="0" smtClean="0">
                <a:hlinkClick r:id="rId5"/>
              </a:rPr>
              <a:t>www.siap.gob.mx</a:t>
            </a:r>
            <a:r>
              <a:rPr lang="es-ES" sz="1200" dirty="0" smtClean="0"/>
              <a:t> -2012</a:t>
            </a:r>
            <a:endParaRPr lang="es-ES" sz="1200" dirty="0"/>
          </a:p>
        </p:txBody>
      </p:sp>
      <p:sp>
        <p:nvSpPr>
          <p:cNvPr id="15" name="14 Rectángulo"/>
          <p:cNvSpPr/>
          <p:nvPr/>
        </p:nvSpPr>
        <p:spPr>
          <a:xfrm>
            <a:off x="5833239" y="544868"/>
            <a:ext cx="2822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/>
              <a:t>(Salvia hispánica)</a:t>
            </a:r>
            <a:endParaRPr lang="es-ES" sz="16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-346852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5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 bwMode="auto">
          <a:xfrm>
            <a:off x="804042" y="0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Chia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pic>
        <p:nvPicPr>
          <p:cNvPr id="92162" name="Picture 2" descr="http://www.healthgauge.com/wp-content/uploads/2013/01/Drink-Ch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1962" y="1562208"/>
            <a:ext cx="1072038" cy="2820606"/>
          </a:xfrm>
          <a:prstGeom prst="rect">
            <a:avLst/>
          </a:prstGeom>
          <a:noFill/>
        </p:spPr>
      </p:pic>
      <p:pic>
        <p:nvPicPr>
          <p:cNvPr id="92164" name="Picture 4" descr="http://usabody.info/homegift/picscall.php?fl=m5l4t4u5z2o2u2v58444n5f5n2g564i506r534w5q5a4t40484s5i404j4k5d4m594t2j5e5m434p5x5l5o2p4w5g454s4l5n4n2h514942474l5q5f544t5z5p4l4j5r2n5l4k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37197" y="1557500"/>
            <a:ext cx="4855400" cy="2793783"/>
          </a:xfrm>
          <a:prstGeom prst="rect">
            <a:avLst/>
          </a:prstGeom>
          <a:noFill/>
        </p:spPr>
      </p:pic>
      <p:pic>
        <p:nvPicPr>
          <p:cNvPr id="92166" name="Picture 6" descr="http://aldentepasta.com/wp-content/uploads/2013/03/BC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248" y="4200362"/>
            <a:ext cx="2427889" cy="1938396"/>
          </a:xfrm>
          <a:prstGeom prst="rect">
            <a:avLst/>
          </a:prstGeom>
          <a:noFill/>
        </p:spPr>
      </p:pic>
      <p:pic>
        <p:nvPicPr>
          <p:cNvPr id="92168" name="Picture 8" descr="http://solcuisine.com/wp-content/uploads/24100-Quinoa-Chia-Burger-CD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3987" y="1554163"/>
            <a:ext cx="4504081" cy="2828651"/>
          </a:xfrm>
          <a:prstGeom prst="rect">
            <a:avLst/>
          </a:prstGeom>
          <a:noFill/>
        </p:spPr>
      </p:pic>
      <p:pic>
        <p:nvPicPr>
          <p:cNvPr id="92170" name="Picture 10" descr="http://media-cache-ec0.pinimg.com/236x/fe/dd/03/fedd03e8ce6876e87978b2c1404c66f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1479" y="1554383"/>
            <a:ext cx="1875110" cy="2812666"/>
          </a:xfrm>
          <a:prstGeom prst="rect">
            <a:avLst/>
          </a:prstGeom>
          <a:noFill/>
        </p:spPr>
      </p:pic>
      <p:pic>
        <p:nvPicPr>
          <p:cNvPr id="92172" name="Picture 12" descr="http://2.bp.blogspot.com/-atvYmQqdRFU/UfbKpxn5oXI/AAAAAAAAA-0/DDWvhiZ_eF0/s1600/Birchbox_July_Jet_Set_Chia_Seeds_Superfood_Health_Di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73562" y="4179999"/>
            <a:ext cx="2741064" cy="2741065"/>
          </a:xfrm>
          <a:prstGeom prst="rect">
            <a:avLst/>
          </a:prstGeom>
          <a:noFill/>
        </p:spPr>
      </p:pic>
      <p:pic>
        <p:nvPicPr>
          <p:cNvPr id="92174" name="Picture 14" descr="http://www.theshelbyreport.com/wp-content/uploads/2013/03/ChiaSqueez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0995" y="4288221"/>
            <a:ext cx="6172200" cy="2857500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1939159" y="529101"/>
            <a:ext cx="28220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/>
              <a:t>(Salvia hispánica)</a:t>
            </a:r>
            <a:endParaRPr lang="es-ES" sz="16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3846786" y="-409910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6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698125" y="0"/>
            <a:ext cx="34053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Cacao Nibs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94993" y="2033095"/>
            <a:ext cx="5849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Demanda Mundial:		</a:t>
            </a:r>
            <a:r>
              <a:rPr lang="es-ES" sz="1600" dirty="0" smtClean="0"/>
              <a:t>Europa, Estados Unidos, 				México.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Sembrado: 		Peru: </a:t>
            </a:r>
            <a:r>
              <a:rPr lang="es-ES" sz="1600" dirty="0" smtClean="0"/>
              <a:t>Piura, Tumbes, 				Amazonas, San Martin, Ucayali, 			Cajamarca, Huánuco, Junín, 				Ayacucho, Cusco. </a:t>
            </a:r>
          </a:p>
          <a:p>
            <a:endParaRPr lang="es-ES" sz="1600" dirty="0" smtClean="0"/>
          </a:p>
          <a:p>
            <a:r>
              <a:rPr lang="es-ES" sz="1600" b="1" dirty="0" smtClean="0"/>
              <a:t>Uso:			</a:t>
            </a:r>
            <a:r>
              <a:rPr lang="es-ES" sz="1600" dirty="0" err="1" smtClean="0"/>
              <a:t>Snacks</a:t>
            </a:r>
            <a:r>
              <a:rPr lang="es-ES" sz="1600" dirty="0" smtClean="0"/>
              <a:t>, barras energéticas, 				en postres.</a:t>
            </a:r>
            <a:endParaRPr lang="es-ES" sz="1600" dirty="0"/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100356" name="Picture 4" descr="http://paleodietnews.com/wp-content/uploads/2011/12/CacaoNibs-Ecua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77" y="0"/>
            <a:ext cx="3202480" cy="61485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ttp://roo-bar.com/wp-content/uploads/2012/12/roobar-cacao-nibs-almond-raw-organic-vegan-superfood-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350" y="2140176"/>
            <a:ext cx="4020196" cy="3015148"/>
          </a:xfrm>
          <a:prstGeom prst="rect">
            <a:avLst/>
          </a:prstGeom>
          <a:noFill/>
        </p:spPr>
      </p:pic>
      <p:pic>
        <p:nvPicPr>
          <p:cNvPr id="102406" name="Picture 6" descr="http://cdn.shopify.com/s/files/1/0254/1237/products/mulu-chocolate-cacaonibs.jpg?v=13776926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2666" y="2115312"/>
            <a:ext cx="4587766" cy="3047200"/>
          </a:xfrm>
          <a:prstGeom prst="rect">
            <a:avLst/>
          </a:prstGeom>
          <a:noFill/>
        </p:spPr>
      </p:pic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0" y="0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6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945931" y="457200"/>
            <a:ext cx="34053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Cacao Nibs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864773" y="6534835"/>
            <a:ext cx="3279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Fuente:</a:t>
            </a:r>
            <a:endParaRPr lang="es-ES" sz="1500" dirty="0"/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102402" name="Picture 2" descr="http://chocoler.com/live/wp-content/uploads/2012/02/TCHO-Roasted-Cacao-Nib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83342" y="2096815"/>
            <a:ext cx="2870592" cy="3062233"/>
          </a:xfrm>
          <a:prstGeom prst="rect">
            <a:avLst/>
          </a:prstGeom>
          <a:noFill/>
        </p:spPr>
      </p:pic>
      <p:pic>
        <p:nvPicPr>
          <p:cNvPr id="102408" name="Picture 8" descr="http://www.ecodalmatia.com/photos/JUICE-UNTIL-SUPPER1-590x3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185" y="-173418"/>
            <a:ext cx="3470816" cy="231191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8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Fuente: FAO</a:t>
            </a: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051741" y="-173426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7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4903077" y="315966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Té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56690" y="1880038"/>
            <a:ext cx="4887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Producción Mundial: 	</a:t>
            </a:r>
            <a:r>
              <a:rPr lang="es-ES" dirty="0" smtClean="0"/>
              <a:t>4,8 millones de 				TN anuales</a:t>
            </a:r>
          </a:p>
          <a:p>
            <a:endParaRPr lang="es-ES" dirty="0" smtClean="0"/>
          </a:p>
          <a:p>
            <a:r>
              <a:rPr lang="es-ES" b="1" dirty="0" smtClean="0"/>
              <a:t>Sembrado: 		</a:t>
            </a:r>
            <a:r>
              <a:rPr lang="es-ES" dirty="0" smtClean="0"/>
              <a:t>India, China, Sri 			Lanka, Kenia, 				Indonesia, 				Turquía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Uso: 			Bebida caliente, 			frio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756385" y="849665"/>
            <a:ext cx="2835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smtClean="0"/>
              <a:t>(</a:t>
            </a:r>
            <a:r>
              <a:rPr lang="es-ES" sz="1600" b="1" i="1" dirty="0" err="1" smtClean="0"/>
              <a:t>Camellia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sinensis</a:t>
            </a:r>
            <a:r>
              <a:rPr lang="es-ES" sz="1600" b="1" i="1" dirty="0" smtClean="0"/>
              <a:t>)</a:t>
            </a:r>
            <a:endParaRPr lang="es-ES" sz="1600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48552" y="6534835"/>
            <a:ext cx="2995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Fuente: FAO</a:t>
            </a:r>
            <a:endParaRPr lang="es-ES" sz="1500" dirty="0"/>
          </a:p>
        </p:txBody>
      </p:sp>
      <p:pic>
        <p:nvPicPr>
          <p:cNvPr id="5122" name="Picture 2" descr="http://www.packworld.com/gallery/sites/default/files/images/Sugart_iTeaWand.jpg"/>
          <p:cNvPicPr>
            <a:picLocks noChangeAspect="1" noChangeArrowheads="1"/>
          </p:cNvPicPr>
          <p:nvPr/>
        </p:nvPicPr>
        <p:blipFill>
          <a:blip r:embed="rId3" cstate="print"/>
          <a:srcRect t="-5140"/>
          <a:stretch>
            <a:fillRect/>
          </a:stretch>
        </p:blipFill>
        <p:spPr bwMode="auto">
          <a:xfrm>
            <a:off x="0" y="-302387"/>
            <a:ext cx="4035972" cy="6450939"/>
          </a:xfrm>
          <a:prstGeom prst="rect">
            <a:avLst/>
          </a:prstGeom>
          <a:noFill/>
        </p:spPr>
      </p:pic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sz="18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Fuente: FAO</a:t>
            </a: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504499" y="252243"/>
            <a:ext cx="1181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7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1340070" y="883525"/>
            <a:ext cx="1951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5500" dirty="0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Té</a:t>
            </a:r>
            <a:endParaRPr lang="es-ES" sz="55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209144" y="1511817"/>
            <a:ext cx="2835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i="1" dirty="0" smtClean="0"/>
              <a:t>(</a:t>
            </a:r>
            <a:r>
              <a:rPr lang="es-ES" sz="1600" b="1" i="1" dirty="0" err="1" smtClean="0"/>
              <a:t>Camellia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sinensis</a:t>
            </a:r>
            <a:r>
              <a:rPr lang="es-ES" sz="1600" b="1" i="1" dirty="0" smtClean="0"/>
              <a:t>)</a:t>
            </a:r>
            <a:endParaRPr lang="es-ES" sz="1600" b="1" i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48552" y="6534835"/>
            <a:ext cx="29954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smtClean="0"/>
              <a:t>Fuente: FAO</a:t>
            </a:r>
            <a:endParaRPr lang="es-ES" sz="1500" dirty="0"/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96258" name="Picture 2" descr="http://4.bp.blogspot.com/-Zd327nvFzxk/T8JhAvnZt6I/AAAAAAABJFA/h1S1ItHLeco/s1600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644" y="2258719"/>
            <a:ext cx="3074347" cy="3180384"/>
          </a:xfrm>
          <a:prstGeom prst="rect">
            <a:avLst/>
          </a:prstGeom>
          <a:noFill/>
        </p:spPr>
      </p:pic>
      <p:pic>
        <p:nvPicPr>
          <p:cNvPr id="96260" name="Picture 4" descr="http://www.wabbaly.com/wabbaly/wp-content/uploads/2012/11/North-American-teapee-packaging-design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54468"/>
            <a:ext cx="3957145" cy="3179351"/>
          </a:xfrm>
          <a:prstGeom prst="rect">
            <a:avLst/>
          </a:prstGeom>
          <a:noFill/>
        </p:spPr>
      </p:pic>
      <p:pic>
        <p:nvPicPr>
          <p:cNvPr id="96262" name="Picture 6" descr="http://inspirationfeed.com/wp-content/uploads/2011/04/Casablancas-tea-pack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713" y="2238806"/>
            <a:ext cx="5043847" cy="320029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3733800" y="1352550"/>
            <a:ext cx="19050" cy="314325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1" name="12 Rectángulo"/>
          <p:cNvSpPr>
            <a:spLocks noChangeArrowheads="1"/>
          </p:cNvSpPr>
          <p:nvPr/>
        </p:nvSpPr>
        <p:spPr bwMode="auto">
          <a:xfrm>
            <a:off x="100012" y="1722438"/>
            <a:ext cx="36147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PE" sz="2800" b="1" dirty="0" smtClean="0">
                <a:latin typeface="Century Gothic" pitchFamily="34" charset="0"/>
              </a:rPr>
              <a:t>Alfonso Velásquez</a:t>
            </a:r>
            <a:endParaRPr lang="es-PE" sz="2800" b="1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</a:pPr>
            <a:endParaRPr lang="es-PE" sz="3200" b="1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</a:pPr>
            <a:endParaRPr lang="es-PE" sz="3200" b="1" dirty="0">
              <a:latin typeface="Century Gothic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PE" sz="2400" b="1" dirty="0" smtClean="0">
                <a:latin typeface="Century Gothic" pitchFamily="34" charset="0"/>
              </a:rPr>
              <a:t>Presidente Ejecutivo</a:t>
            </a:r>
          </a:p>
          <a:p>
            <a:pPr algn="ctr">
              <a:lnSpc>
                <a:spcPct val="80000"/>
              </a:lnSpc>
            </a:pPr>
            <a:r>
              <a:rPr lang="es-PE" sz="2400" b="1" dirty="0" smtClean="0">
                <a:latin typeface="Century Gothic" pitchFamily="34" charset="0"/>
              </a:rPr>
              <a:t>Sierra </a:t>
            </a:r>
            <a:r>
              <a:rPr lang="es-PE" sz="2400" b="1" dirty="0">
                <a:latin typeface="Century Gothic" pitchFamily="34" charset="0"/>
              </a:rPr>
              <a:t>Exportadora</a:t>
            </a:r>
          </a:p>
        </p:txBody>
      </p:sp>
      <p:sp>
        <p:nvSpPr>
          <p:cNvPr id="78852" name="8 Rectángulo"/>
          <p:cNvSpPr>
            <a:spLocks noChangeArrowheads="1"/>
          </p:cNvSpPr>
          <p:nvPr/>
        </p:nvSpPr>
        <p:spPr bwMode="auto">
          <a:xfrm>
            <a:off x="3811588" y="2601913"/>
            <a:ext cx="5827712" cy="51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" dirty="0">
                <a:latin typeface="Century Gothic" pitchFamily="34" charset="0"/>
              </a:rPr>
              <a:t>Visítenos en:</a:t>
            </a:r>
          </a:p>
          <a:p>
            <a:pPr>
              <a:lnSpc>
                <a:spcPct val="80000"/>
              </a:lnSpc>
            </a:pPr>
            <a:r>
              <a:rPr lang="es-ES" b="1" dirty="0">
                <a:latin typeface="Century Gothic" pitchFamily="34" charset="0"/>
              </a:rPr>
              <a:t>www.sierraexportadora.gob.pe</a:t>
            </a:r>
          </a:p>
          <a:p>
            <a:pPr>
              <a:lnSpc>
                <a:spcPct val="80000"/>
              </a:lnSpc>
            </a:pPr>
            <a:endParaRPr lang="es-ES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sz="1400" dirty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es-ES" dirty="0">
              <a:latin typeface="Century Gothic" pitchFamily="34" charset="0"/>
            </a:endParaRPr>
          </a:p>
          <a:p>
            <a:endParaRPr lang="es-ES" dirty="0">
              <a:latin typeface="Century Gothic" pitchFamily="34" charset="0"/>
            </a:endParaRPr>
          </a:p>
        </p:txBody>
      </p:sp>
      <p:pic>
        <p:nvPicPr>
          <p:cNvPr id="7" name="6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03" y="343765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116013" y="6302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Municipio</a:t>
            </a:r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Productivo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0" y="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2</a:t>
            </a: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4649956" y="4849866"/>
            <a:ext cx="607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s-ES" dirty="0">
                <a:solidFill>
                  <a:srgbClr val="FFFFFF"/>
                </a:solidFill>
                <a:latin typeface="+mj-lt"/>
                <a:ea typeface="Geneva" charset="0"/>
                <a:cs typeface="Arial" charset="0"/>
              </a:rPr>
              <a:t>Concurso Nacional Alcalde Productivo</a:t>
            </a:r>
          </a:p>
        </p:txBody>
      </p:sp>
      <p:pic>
        <p:nvPicPr>
          <p:cNvPr id="11" name="10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68087"/>
            <a:ext cx="4475168" cy="312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178" y="1765739"/>
            <a:ext cx="4651208" cy="31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141894" y="4891906"/>
            <a:ext cx="43039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s-ES" dirty="0" smtClean="0">
                <a:solidFill>
                  <a:srgbClr val="FFFFFF"/>
                </a:solidFill>
                <a:latin typeface="+mj-lt"/>
                <a:ea typeface="Geneva" charset="0"/>
                <a:cs typeface="Arial" charset="0"/>
              </a:rPr>
              <a:t>Foro Internacional PROCOMPITE:</a:t>
            </a:r>
          </a:p>
          <a:p>
            <a:pPr marL="342900" indent="-342900">
              <a:defRPr/>
            </a:pPr>
            <a:r>
              <a:rPr lang="es-ES" dirty="0" smtClean="0">
                <a:solidFill>
                  <a:srgbClr val="FFFFFF"/>
                </a:solidFill>
                <a:latin typeface="+mj-lt"/>
                <a:ea typeface="Geneva" charset="0"/>
                <a:cs typeface="Arial" charset="0"/>
              </a:rPr>
              <a:t> Apoyo a la Competitividad Productiva</a:t>
            </a:r>
            <a:endParaRPr lang="es-ES" dirty="0">
              <a:solidFill>
                <a:srgbClr val="FFFFFF"/>
              </a:solidFill>
              <a:latin typeface="+mj-lt"/>
              <a:ea typeface="Geneva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268413" y="255428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Sierra </a:t>
            </a:r>
            <a:endParaRPr lang="en-US" sz="4400" dirty="0" smtClean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Emprende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0" y="154305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3</a:t>
            </a:r>
          </a:p>
        </p:txBody>
      </p:sp>
      <p:pic>
        <p:nvPicPr>
          <p:cNvPr id="716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856" y="360529"/>
            <a:ext cx="5218386" cy="57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116013" y="6302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Sierra </a:t>
            </a:r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Innova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0" y="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>
                <a:solidFill>
                  <a:srgbClr val="FF0066"/>
                </a:solidFill>
                <a:latin typeface="Impact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1517650" y="1920875"/>
            <a:ext cx="67135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None/>
            </a:pPr>
            <a:r>
              <a:rPr lang="es-PE" b="1" dirty="0">
                <a:latin typeface="Calibri" pitchFamily="34" charset="0"/>
              </a:rPr>
              <a:t>Actividades: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s-PE" dirty="0">
                <a:latin typeface="Calibri" pitchFamily="34" charset="0"/>
              </a:rPr>
              <a:t>Talleres de facilitación de tecnologías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s-PE" dirty="0"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PE" dirty="0">
                <a:latin typeface="Calibri" pitchFamily="34" charset="0"/>
              </a:rPr>
              <a:t>Participación en concursos de fondos de promoción tecnológica – FIDECOM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s-PE" dirty="0"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PE" dirty="0">
                <a:latin typeface="Calibri" pitchFamily="34" charset="0"/>
              </a:rPr>
              <a:t>Elaboración de proyectos de inversión pública para la innovación (Ovas – Apurímac)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s-PE" dirty="0">
              <a:latin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s-PE" dirty="0">
                <a:latin typeface="Calibri" pitchFamily="34" charset="0"/>
              </a:rPr>
              <a:t>Elaboración de proyectos público-privado que favorezcan la facilitación y adopción tecnológica. (Planta </a:t>
            </a:r>
            <a:r>
              <a:rPr lang="es-PE" dirty="0" err="1">
                <a:latin typeface="Calibri" pitchFamily="34" charset="0"/>
              </a:rPr>
              <a:t>peletizadora</a:t>
            </a:r>
            <a:r>
              <a:rPr lang="es-PE" dirty="0">
                <a:latin typeface="Calibri" pitchFamily="34" charset="0"/>
              </a:rPr>
              <a:t> de alfalfa – </a:t>
            </a:r>
            <a:r>
              <a:rPr lang="es-PE" dirty="0" err="1">
                <a:latin typeface="Calibri" pitchFamily="34" charset="0"/>
              </a:rPr>
              <a:t>Cáritas</a:t>
            </a:r>
            <a:r>
              <a:rPr lang="es-PE" dirty="0">
                <a:latin typeface="Calibri" pitchFamily="34" charset="0"/>
              </a:rPr>
              <a:t>). </a:t>
            </a:r>
            <a:endParaRPr lang="es-ES" dirty="0">
              <a:latin typeface="Calibri" pitchFamily="34" charset="0"/>
            </a:endParaRPr>
          </a:p>
          <a:p>
            <a:pPr marL="800100" lvl="1" indent="-342900"/>
            <a:endParaRPr lang="es-ES" dirty="0">
              <a:solidFill>
                <a:schemeClr val="bg1"/>
              </a:solidFill>
              <a:latin typeface="Calibri" pitchFamily="34" charset="0"/>
            </a:endParaRPr>
          </a:p>
          <a:p>
            <a:pPr marL="266700" indent="-266700">
              <a:buFont typeface="Wingdings" pitchFamily="2" charset="2"/>
              <a:buChar char="v"/>
            </a:pPr>
            <a:endParaRPr lang="es-PE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2714" name="Picture 2" descr="http://www.gs1pe.org/jpg/fide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288" y="431800"/>
            <a:ext cx="2743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116013" y="630238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Sierra </a:t>
            </a:r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Alianzas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0" y="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5</a:t>
            </a:r>
          </a:p>
        </p:txBody>
      </p:sp>
      <p:pic>
        <p:nvPicPr>
          <p:cNvPr id="74758" name="Picture 21" descr="http://www.pcm.gob.pe/prensa/actividadespcm/2012/Enero/FOTO/Sierra%20exportadora%20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5" y="1743075"/>
            <a:ext cx="3065463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16" descr="http://www.caritas.org.pe/imagenes/sierraexp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751013"/>
            <a:ext cx="30607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http://sphotos-d.ak.fbcdn.net/hphotos-ak-frc1/400705_584960684871295_4521007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9225" y="3865563"/>
            <a:ext cx="3074988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10" descr="http://sphotos-g.ak.fbcdn.net/hphotos-ak-ash3/486703_584139591620071_11395955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163" y="3875088"/>
            <a:ext cx="3101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sierr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rgbClr val="FFFF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198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7121" y="-331076"/>
            <a:ext cx="12639319" cy="63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307975" y="73025"/>
            <a:ext cx="95789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en-US" sz="7200" spc="-300" dirty="0" smtClean="0">
                <a:solidFill>
                  <a:srgbClr val="FF0066"/>
                </a:solidFill>
                <a:latin typeface="Impact" pitchFamily="34" charset="0"/>
                <a:ea typeface="MS PGothic" charset="0"/>
              </a:rPr>
              <a:t>2. Sierra Exportadora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7200" spc="-300" dirty="0" smtClean="0">
                <a:solidFill>
                  <a:schemeClr val="tx1"/>
                </a:solidFill>
                <a:latin typeface="+mn-lt"/>
                <a:ea typeface="MS PGothic" charset="0"/>
              </a:rPr>
              <a:t>10 </a:t>
            </a:r>
            <a:r>
              <a:rPr lang="en-US" sz="7200" spc="-300" dirty="0" err="1" smtClean="0">
                <a:solidFill>
                  <a:schemeClr val="tx1"/>
                </a:solidFill>
                <a:latin typeface="+mn-lt"/>
                <a:ea typeface="MS PGothic" charset="0"/>
              </a:rPr>
              <a:t>Programas</a:t>
            </a:r>
            <a:r>
              <a:rPr lang="en-US" sz="7200" spc="-300" dirty="0" smtClean="0">
                <a:solidFill>
                  <a:schemeClr val="tx1"/>
                </a:solidFill>
                <a:latin typeface="+mn-lt"/>
                <a:ea typeface="MS PGothic" charset="0"/>
              </a:rPr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7200" spc="-300" dirty="0" err="1" smtClean="0">
                <a:solidFill>
                  <a:schemeClr val="tx1"/>
                </a:solidFill>
                <a:latin typeface="+mn-lt"/>
                <a:ea typeface="MS PGothic" charset="0"/>
              </a:rPr>
              <a:t>Nacionales</a:t>
            </a:r>
            <a:endParaRPr lang="es-ES" sz="7200" spc="-300" dirty="0">
              <a:solidFill>
                <a:schemeClr val="tx1"/>
              </a:solidFill>
              <a:latin typeface="+mn-lt"/>
              <a:ea typeface="MS PGothic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5 Imagen" descr="sier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780339" y="291280"/>
            <a:ext cx="23996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 err="1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Quesos</a:t>
            </a:r>
            <a:r>
              <a:rPr lang="en-US" sz="4400" dirty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 </a:t>
            </a:r>
            <a:endParaRPr lang="en-US" sz="4400" dirty="0" smtClean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  <a:p>
            <a:r>
              <a:rPr lang="en-US" sz="4400" dirty="0" err="1" smtClean="0">
                <a:solidFill>
                  <a:schemeClr val="bg1"/>
                </a:solidFill>
                <a:latin typeface="Impact" pitchFamily="34" charset="0"/>
                <a:ea typeface="MS PGothic" pitchFamily="34" charset="-128"/>
              </a:rPr>
              <a:t>Maduros</a:t>
            </a:r>
            <a:endParaRPr lang="es-ES" sz="4400" dirty="0">
              <a:solidFill>
                <a:schemeClr val="bg1"/>
              </a:solidFill>
              <a:latin typeface="Impact" pitchFamily="34" charset="0"/>
              <a:ea typeface="MS PGothic" pitchFamily="34" charset="-128"/>
            </a:endParaRP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0" y="-304800"/>
            <a:ext cx="15128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dirty="0" smtClean="0">
                <a:solidFill>
                  <a:srgbClr val="FF0066"/>
                </a:solidFill>
                <a:latin typeface="Calibri" pitchFamily="34" charset="0"/>
                <a:ea typeface="MS PGothic" pitchFamily="34" charset="-128"/>
              </a:rPr>
              <a:t>1</a:t>
            </a:r>
            <a:endParaRPr lang="en-US" sz="12000" dirty="0">
              <a:solidFill>
                <a:srgbClr val="FF0066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5064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49" y="0"/>
            <a:ext cx="5276851" cy="61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0" y="3942473"/>
            <a:ext cx="476118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156 plantas de procesamiento asistidas técnicamente.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0" y="4689727"/>
            <a:ext cx="386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10 cursos de especialización, 01 feria nacional realizada.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1" y="5482598"/>
            <a:ext cx="438281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 misión comercial al Brasil.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sz="1800" dirty="0">
              <a:solidFill>
                <a:schemeClr val="bg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" name="8 Imagen" descr="sierr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29710"/>
            <a:ext cx="2043684" cy="728290"/>
          </a:xfrm>
          <a:prstGeom prst="rect">
            <a:avLst/>
          </a:prstGeom>
        </p:spPr>
      </p:pic>
      <p:pic>
        <p:nvPicPr>
          <p:cNvPr id="45062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6593" y="5844987"/>
            <a:ext cx="1548307" cy="10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7 Rectángulo"/>
          <p:cNvSpPr>
            <a:spLocks noChangeArrowheads="1"/>
          </p:cNvSpPr>
          <p:nvPr/>
        </p:nvSpPr>
        <p:spPr bwMode="auto">
          <a:xfrm>
            <a:off x="0" y="2691740"/>
            <a:ext cx="3862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1er lote de elaboración de queso madurado </a:t>
            </a:r>
            <a:r>
              <a:rPr lang="es-ES" dirty="0" err="1" smtClean="0">
                <a:solidFill>
                  <a:srgbClr val="FFFFFF"/>
                </a:solidFill>
              </a:rPr>
              <a:t>Terrandina</a:t>
            </a:r>
            <a:r>
              <a:rPr lang="es-ES" dirty="0" smtClean="0">
                <a:solidFill>
                  <a:srgbClr val="FFFFFF"/>
                </a:solidFill>
              </a:rPr>
              <a:t> para prueba comercial en supermercados.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5" name="7 Rectángulo"/>
          <p:cNvSpPr>
            <a:spLocks noChangeArrowheads="1"/>
          </p:cNvSpPr>
          <p:nvPr/>
        </p:nvSpPr>
        <p:spPr bwMode="auto">
          <a:xfrm>
            <a:off x="0" y="1619686"/>
            <a:ext cx="47611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5 empresas con convenios de mejoramiento en innovación e industria.</a:t>
            </a:r>
            <a:endParaRPr lang="es-E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828</Words>
  <Application>Microsoft Office PowerPoint</Application>
  <PresentationFormat>Presentación en pantalla (4:3)</PresentationFormat>
  <Paragraphs>272</Paragraphs>
  <Slides>36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Standarddesign</vt:lpstr>
      <vt:lpstr>Tema de Office</vt:lpstr>
      <vt:lpstr>Diapositiva 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Christian Renato Bueno Montaldo</dc:creator>
  <dc:description>PresentationLoad.com</dc:description>
  <cp:lastModifiedBy>vgonzales</cp:lastModifiedBy>
  <cp:revision>471</cp:revision>
  <dcterms:created xsi:type="dcterms:W3CDTF">2007-11-27T23:54:21Z</dcterms:created>
  <dcterms:modified xsi:type="dcterms:W3CDTF">2013-12-12T01:11:05Z</dcterms:modified>
</cp:coreProperties>
</file>